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
  </p:notesMasterIdLst>
  <p:sldIdLst>
    <p:sldId id="256" r:id="rId2"/>
    <p:sldId id="355" r:id="rId3"/>
    <p:sldId id="390" r:id="rId4"/>
    <p:sldId id="405" r:id="rId5"/>
    <p:sldId id="408" r:id="rId6"/>
    <p:sldId id="403" r:id="rId7"/>
    <p:sldId id="407" r:id="rId8"/>
    <p:sldId id="409" r:id="rId9"/>
    <p:sldId id="384" r:id="rId10"/>
    <p:sldId id="388" r:id="rId11"/>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rah Jones" initials="NJ" lastIdx="0" clrIdx="0">
    <p:extLst>
      <p:ext uri="{19B8F6BF-5375-455C-9EA6-DF929625EA0E}">
        <p15:presenceInfo xmlns:p15="http://schemas.microsoft.com/office/powerpoint/2012/main" userId="S-1-5-21-1986339267-345687813-3081013513-1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8EA4"/>
    <a:srgbClr val="008B3D"/>
    <a:srgbClr val="D79DC4"/>
    <a:srgbClr val="FFBAE8"/>
    <a:srgbClr val="6DE0BE"/>
    <a:srgbClr val="FFD326"/>
    <a:srgbClr val="1BBFB8"/>
    <a:srgbClr val="27FFF4"/>
    <a:srgbClr val="FF9B31"/>
    <a:srgbClr val="FEF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76373"/>
  </p:normalViewPr>
  <p:slideViewPr>
    <p:cSldViewPr snapToGrid="0" snapToObjects="1">
      <p:cViewPr varScale="1">
        <p:scale>
          <a:sx n="80" d="100"/>
          <a:sy n="80" d="100"/>
        </p:scale>
        <p:origin x="10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A95AF21A-1CBC-0F4C-B8D5-473E64BA2E6A}" type="datetimeFigureOut">
              <a:rPr lang="en-US" smtClean="0"/>
              <a:t>8/3/2020</a:t>
            </a:fld>
            <a:endParaRPr lang="en-US" dirty="0"/>
          </a:p>
        </p:txBody>
      </p:sp>
      <p:sp>
        <p:nvSpPr>
          <p:cNvPr id="4" name="Slide Image Placeholder 3"/>
          <p:cNvSpPr>
            <a:spLocks noGrp="1" noRot="1" noChangeAspect="1"/>
          </p:cNvSpPr>
          <p:nvPr>
            <p:ph type="sldImg" idx="2"/>
          </p:nvPr>
        </p:nvSpPr>
        <p:spPr>
          <a:xfrm>
            <a:off x="1411288" y="1160463"/>
            <a:ext cx="4181475" cy="3136900"/>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B4D610B6-555C-6847-969A-82EED63023F0}" type="slidenum">
              <a:rPr lang="en-US" smtClean="0"/>
              <a:t>‹#›</a:t>
            </a:fld>
            <a:endParaRPr lang="en-US" dirty="0"/>
          </a:p>
        </p:txBody>
      </p:sp>
    </p:spTree>
    <p:extLst>
      <p:ext uri="{BB962C8B-B14F-4D97-AF65-F5344CB8AC3E}">
        <p14:creationId xmlns:p14="http://schemas.microsoft.com/office/powerpoint/2010/main" val="398523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Bienvenido a todos y gracias por venir hoy. Hoy vamos a hablar sobre el Registro del Personal de Cuidado Infantil y Educación Temprana. La presentación de hoy tendrá tres partes: primero, les voy a dar un repaso general del Registro. Luego, voy a ingresar a un perfil de pruebas para enseñarles cómo se verá su perfil y cómo operar las funciones que ofrece. Al final, tendrán la oportunidad de inscribirse. Durante esta parte del taller, les ayudaré con el proceso de inscripción y contestaré sus preguntas. </a:t>
            </a:r>
            <a:endParaRPr lang="en-US" dirty="0"/>
          </a:p>
        </p:txBody>
      </p:sp>
      <p:sp>
        <p:nvSpPr>
          <p:cNvPr id="4" name="Slide Number Placeholder 3"/>
          <p:cNvSpPr>
            <a:spLocks noGrp="1"/>
          </p:cNvSpPr>
          <p:nvPr>
            <p:ph type="sldNum" sz="quarter" idx="5"/>
          </p:nvPr>
        </p:nvSpPr>
        <p:spPr/>
        <p:txBody>
          <a:bodyPr/>
          <a:lstStyle/>
          <a:p>
            <a:fld id="{B4D610B6-555C-6847-969A-82EED63023F0}" type="slidenum">
              <a:rPr lang="en-US" smtClean="0"/>
              <a:t>1</a:t>
            </a:fld>
            <a:endParaRPr lang="en-US" dirty="0"/>
          </a:p>
        </p:txBody>
      </p:sp>
    </p:spTree>
    <p:extLst>
      <p:ext uri="{BB962C8B-B14F-4D97-AF65-F5344CB8AC3E}">
        <p14:creationId xmlns:p14="http://schemas.microsoft.com/office/powerpoint/2010/main" val="337071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Nota para el/la presentador/a: Se puede modificar esta agenda para reflejar el horario de su presentación.</a:t>
            </a:r>
          </a:p>
          <a:p>
            <a:endParaRPr lang="en-US" dirty="0"/>
          </a:p>
        </p:txBody>
      </p:sp>
      <p:sp>
        <p:nvSpPr>
          <p:cNvPr id="4" name="Slide Number Placeholder 3"/>
          <p:cNvSpPr>
            <a:spLocks noGrp="1"/>
          </p:cNvSpPr>
          <p:nvPr>
            <p:ph type="sldNum" sz="quarter" idx="5"/>
          </p:nvPr>
        </p:nvSpPr>
        <p:spPr/>
        <p:txBody>
          <a:bodyPr/>
          <a:lstStyle/>
          <a:p>
            <a:fld id="{B4D610B6-555C-6847-969A-82EED63023F0}" type="slidenum">
              <a:rPr lang="en-US" smtClean="0"/>
              <a:t>2</a:t>
            </a:fld>
            <a:endParaRPr lang="en-US" dirty="0"/>
          </a:p>
        </p:txBody>
      </p:sp>
    </p:spTree>
    <p:extLst>
      <p:ext uri="{BB962C8B-B14F-4D97-AF65-F5344CB8AC3E}">
        <p14:creationId xmlns:p14="http://schemas.microsoft.com/office/powerpoint/2010/main" val="71597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F594B81-5F99-024A-8BAF-D3D5425BF7D0}"/>
              </a:ext>
            </a:extLst>
          </p:cNvPr>
          <p:cNvSpPr>
            <a:spLocks noGrp="1" noRot="1" noChangeAspect="1" noChangeArrowheads="1" noTextEdit="1"/>
          </p:cNvSpPr>
          <p:nvPr>
            <p:ph type="sldImg"/>
          </p:nvPr>
        </p:nvSpPr>
        <p:spPr>
          <a:xfrm>
            <a:off x="1219200" y="709613"/>
            <a:ext cx="4721225" cy="3541712"/>
          </a:xfrm>
          <a:ln/>
        </p:spPr>
      </p:sp>
      <p:sp>
        <p:nvSpPr>
          <p:cNvPr id="18434" name="Notes Placeholder 2">
            <a:extLst>
              <a:ext uri="{FF2B5EF4-FFF2-40B4-BE49-F238E27FC236}">
                <a16:creationId xmlns:a16="http://schemas.microsoft.com/office/drawing/2014/main" id="{F0CAADDB-90E2-8543-A4FD-A8FF1F319D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latin typeface="Arial" panose="020B0604020202020204" pitchFamily="34" charset="0"/>
                <a:ea typeface="MS PGothic" panose="020B0600070205080204" pitchFamily="34" charset="-128"/>
              </a:rPr>
              <a:t>El Registro del Personal de Cuidado Infantil y Educación Temprana es una base de datos diseñado para avanzar el desarrollo profesional de las proveedoras de cuidado infantil y educación temprana. Una vez que se inscriban, el Registro les ofrecerá una rama de recursos que se puede usar no solo para ver donde quedan en su crecimiento profesional, sino tambien seguir aprendiendo y desarrollando en su profesión. Este sistema es seguro y confidencial. Su información personal se queda privado y todos los datos en el Registro son cifrados. Además, el Registro está financiado por First 5 Los Angeles, por la cual podemos ofrecerles estos servicios gratuitos. </a:t>
            </a:r>
            <a:endParaRPr lang="en-US" altLang="en-US" dirty="0">
              <a:latin typeface="Arial" panose="020B0604020202020204" pitchFamily="34" charset="0"/>
              <a:ea typeface="MS PGothic" panose="020B0600070205080204" pitchFamily="34" charset="-128"/>
            </a:endParaRPr>
          </a:p>
        </p:txBody>
      </p:sp>
      <p:sp>
        <p:nvSpPr>
          <p:cNvPr id="4" name="Footer Placeholder 3">
            <a:extLst>
              <a:ext uri="{FF2B5EF4-FFF2-40B4-BE49-F238E27FC236}">
                <a16:creationId xmlns:a16="http://schemas.microsoft.com/office/drawing/2014/main" id="{1887A1F8-3FC0-4145-BFA0-DF09F34B0963}"/>
              </a:ext>
            </a:extLst>
          </p:cNvPr>
          <p:cNvSpPr>
            <a:spLocks noGrp="1"/>
          </p:cNvSpPr>
          <p:nvPr>
            <p:ph type="ftr" sz="quarter" idx="4"/>
          </p:nvPr>
        </p:nvSpPr>
        <p:spPr/>
        <p:txBody>
          <a:bodyPr/>
          <a:lstStyle/>
          <a:p>
            <a:pPr>
              <a:defRPr/>
            </a:pPr>
            <a:r>
              <a:rPr lang="en-US"/>
              <a:t>California Child Care Resource &amp; Referral Network</a:t>
            </a:r>
          </a:p>
        </p:txBody>
      </p:sp>
      <p:sp>
        <p:nvSpPr>
          <p:cNvPr id="18436" name="Slide Number Placeholder 4">
            <a:extLst>
              <a:ext uri="{FF2B5EF4-FFF2-40B4-BE49-F238E27FC236}">
                <a16:creationId xmlns:a16="http://schemas.microsoft.com/office/drawing/2014/main" id="{38145396-130A-4341-9CBA-5B75923388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206">
              <a:defRPr>
                <a:solidFill>
                  <a:schemeClr val="tx1"/>
                </a:solidFill>
                <a:latin typeface="Arial" panose="020B0604020202020204" pitchFamily="34" charset="0"/>
                <a:cs typeface="Arial" panose="020B0604020202020204" pitchFamily="34" charset="0"/>
              </a:defRPr>
            </a:lvl1pPr>
            <a:lvl2pPr marL="756472" indent="-290951" defTabSz="947206">
              <a:defRPr>
                <a:solidFill>
                  <a:schemeClr val="tx1"/>
                </a:solidFill>
                <a:latin typeface="Arial" panose="020B0604020202020204" pitchFamily="34" charset="0"/>
                <a:cs typeface="Arial" panose="020B0604020202020204" pitchFamily="34" charset="0"/>
              </a:defRPr>
            </a:lvl2pPr>
            <a:lvl3pPr marL="1165420" indent="-232761" defTabSz="947206">
              <a:defRPr>
                <a:solidFill>
                  <a:schemeClr val="tx1"/>
                </a:solidFill>
                <a:latin typeface="Arial" panose="020B0604020202020204" pitchFamily="34" charset="0"/>
                <a:cs typeface="Arial" panose="020B0604020202020204" pitchFamily="34" charset="0"/>
              </a:defRPr>
            </a:lvl3pPr>
            <a:lvl4pPr marL="1630941" indent="-232761" defTabSz="947206">
              <a:defRPr>
                <a:solidFill>
                  <a:schemeClr val="tx1"/>
                </a:solidFill>
                <a:latin typeface="Arial" panose="020B0604020202020204" pitchFamily="34" charset="0"/>
                <a:cs typeface="Arial" panose="020B0604020202020204" pitchFamily="34" charset="0"/>
              </a:defRPr>
            </a:lvl4pPr>
            <a:lvl5pPr marL="2096462" indent="-232761" defTabSz="947206">
              <a:defRPr>
                <a:solidFill>
                  <a:schemeClr val="tx1"/>
                </a:solidFill>
                <a:latin typeface="Arial" panose="020B0604020202020204" pitchFamily="34" charset="0"/>
                <a:cs typeface="Arial" panose="020B0604020202020204" pitchFamily="34" charset="0"/>
              </a:defRPr>
            </a:lvl5pPr>
            <a:lvl6pPr marL="2561983"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504"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025"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8546"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190B72-31AA-C648-AD4F-33E1924B4CE4}" type="slidenum">
              <a:rPr lang="en-US" altLang="en-US">
                <a:ea typeface="MS PGothic" panose="020B0600070205080204" pitchFamily="34" charset="-128"/>
              </a:rPr>
              <a:pPr/>
              <a:t>3</a:t>
            </a:fld>
            <a:endParaRPr lang="en-US" altLang="en-US">
              <a:ea typeface="MS PGothic" panose="020B0600070205080204" pitchFamily="34" charset="-128"/>
            </a:endParaRPr>
          </a:p>
        </p:txBody>
      </p:sp>
    </p:spTree>
    <p:extLst>
      <p:ext uri="{BB962C8B-B14F-4D97-AF65-F5344CB8AC3E}">
        <p14:creationId xmlns:p14="http://schemas.microsoft.com/office/powerpoint/2010/main" val="192005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lo mejor están pensando, “por qué debería de inscribirme en el Registro?” Esta es buena pregunta. Primero, el Registro provee desarrollo profesional accesible. Con unos clics, tendrán acceso a una rama de herramientas profesionales que apoyarán a su carrera y sus metas. </a:t>
            </a:r>
          </a:p>
          <a:p>
            <a:endParaRPr lang="es-ES" dirty="0"/>
          </a:p>
          <a:p>
            <a:r>
              <a:rPr lang="es-ES" dirty="0"/>
              <a:t>Encima de eso, la información que acumulamos en el Registro nos ayuda entender mejor las necesidades de las proveedoras. Ustedes tienen trabajos de alta cualificación que require mucho conocimiento y práctica en el desarrollo de niño. A través de ver las tendencias en la educación y crecimiento de los profesionales en el campo de educación temprana, se puede identificar dónde no reciben apoyo profesional y remediarlo. Adicionalmente, estos datos nos permite acercar a nuestros legisladores y abogar por políticas que avanzan el campo de educación temprana. Con estos datos, podemos demostrar que necesitamos el financiamiento para apoyar a nuestras proveedoras, hijos, y familias. </a:t>
            </a:r>
          </a:p>
          <a:p>
            <a:endParaRPr lang="en-US" dirty="0"/>
          </a:p>
        </p:txBody>
      </p:sp>
      <p:sp>
        <p:nvSpPr>
          <p:cNvPr id="4" name="Slide Number Placeholder 3"/>
          <p:cNvSpPr>
            <a:spLocks noGrp="1"/>
          </p:cNvSpPr>
          <p:nvPr>
            <p:ph type="sldNum" sz="quarter" idx="5"/>
          </p:nvPr>
        </p:nvSpPr>
        <p:spPr/>
        <p:txBody>
          <a:bodyPr/>
          <a:lstStyle/>
          <a:p>
            <a:fld id="{B4D610B6-555C-6847-969A-82EED63023F0}" type="slidenum">
              <a:rPr lang="en-US" smtClean="0"/>
              <a:t>4</a:t>
            </a:fld>
            <a:endParaRPr lang="en-US" dirty="0"/>
          </a:p>
        </p:txBody>
      </p:sp>
    </p:spTree>
    <p:extLst>
      <p:ext uri="{BB962C8B-B14F-4D97-AF65-F5344CB8AC3E}">
        <p14:creationId xmlns:p14="http://schemas.microsoft.com/office/powerpoint/2010/main" val="299741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F594B81-5F99-024A-8BAF-D3D5425BF7D0}"/>
              </a:ext>
            </a:extLst>
          </p:cNvPr>
          <p:cNvSpPr>
            <a:spLocks noGrp="1" noRot="1" noChangeAspect="1" noChangeArrowheads="1" noTextEdit="1"/>
          </p:cNvSpPr>
          <p:nvPr>
            <p:ph type="sldImg"/>
          </p:nvPr>
        </p:nvSpPr>
        <p:spPr>
          <a:xfrm>
            <a:off x="1219200" y="709613"/>
            <a:ext cx="4721225" cy="3541712"/>
          </a:xfrm>
          <a:ln/>
        </p:spPr>
      </p:sp>
      <p:sp>
        <p:nvSpPr>
          <p:cNvPr id="18434" name="Notes Placeholder 2">
            <a:extLst>
              <a:ext uri="{FF2B5EF4-FFF2-40B4-BE49-F238E27FC236}">
                <a16:creationId xmlns:a16="http://schemas.microsoft.com/office/drawing/2014/main" id="{F0CAADDB-90E2-8543-A4FD-A8FF1F319D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latin typeface="Arial" panose="020B0604020202020204" pitchFamily="34" charset="0"/>
                <a:ea typeface="MS PGothic" panose="020B0600070205080204" pitchFamily="34" charset="-128"/>
              </a:rPr>
              <a:t>Como he dicho anteriormente, el Registro ofrece recursos que les ayudarán crecer profesionalmente. Por ejemplo, el Instrumento para Crear un Currículum Vitae les puede ayudar en formatear su “resume.” Con la interfaz sencilla, el instrumento les permite enfocar en ingresar las responsabilidades de sus trabajos anteriores mientras automáticamente formatea su “resume.” Después de usar el Instrumento para Crear un Currículum Vitae, tendrá un documento de Microsoft Word con su “resume.” Esto significa que todavía se puede editar y dar un toque personal a su “resume” antes de solicitar trabajo. Hablando de trabajos, el Registro también tiene un Tablón de Trabajo. Este tablón de trabajo es un foro basado en el Internet donde salen anuncios de trabajos solamente del campo de educación temprana. Encontrarán información de las responsabilidades de la posición, las cualificaciones necesarias, y con quien se puede comunicar para conseguir más información. El Registro tambien tiene un Calendario de Capacitación. Esta es una herramienta que se puede usar para encontrar e inscribirse en talleres o capacitaciones en su área. En vez de llamar a agencias individuas para conseguir información de los talleres, se puede ver todos los talleres inminentes a la misma vez. Adicionalmente, cuando se inscribe en talleres usando el Registro, su progreso está rastreado automáticamente en su Reporte de Educación y Capacitación. Este reporte simplifica el proceso de documentar las horas de desarrollo profesional que se necesita para renovar el permiso. Cuando estén listos para renovarlo, solo hay que imprimir el reporte, obtener la firma de su consejera/o de crecimiento profesional, y estarán listos para renovarlo.</a:t>
            </a:r>
          </a:p>
          <a:p>
            <a:endParaRPr lang="en-US" altLang="en-US" dirty="0">
              <a:latin typeface="Arial" panose="020B0604020202020204" pitchFamily="34" charset="0"/>
              <a:ea typeface="MS PGothic" panose="020B0600070205080204" pitchFamily="34" charset="-128"/>
            </a:endParaRPr>
          </a:p>
        </p:txBody>
      </p:sp>
      <p:sp>
        <p:nvSpPr>
          <p:cNvPr id="4" name="Footer Placeholder 3">
            <a:extLst>
              <a:ext uri="{FF2B5EF4-FFF2-40B4-BE49-F238E27FC236}">
                <a16:creationId xmlns:a16="http://schemas.microsoft.com/office/drawing/2014/main" id="{1887A1F8-3FC0-4145-BFA0-DF09F34B0963}"/>
              </a:ext>
            </a:extLst>
          </p:cNvPr>
          <p:cNvSpPr>
            <a:spLocks noGrp="1"/>
          </p:cNvSpPr>
          <p:nvPr>
            <p:ph type="ftr" sz="quarter" idx="4"/>
          </p:nvPr>
        </p:nvSpPr>
        <p:spPr/>
        <p:txBody>
          <a:bodyPr/>
          <a:lstStyle/>
          <a:p>
            <a:pPr>
              <a:defRPr/>
            </a:pPr>
            <a:r>
              <a:rPr lang="en-US"/>
              <a:t>California Child Care Resource &amp; Referral Network</a:t>
            </a:r>
          </a:p>
        </p:txBody>
      </p:sp>
      <p:sp>
        <p:nvSpPr>
          <p:cNvPr id="18436" name="Slide Number Placeholder 4">
            <a:extLst>
              <a:ext uri="{FF2B5EF4-FFF2-40B4-BE49-F238E27FC236}">
                <a16:creationId xmlns:a16="http://schemas.microsoft.com/office/drawing/2014/main" id="{38145396-130A-4341-9CBA-5B75923388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206">
              <a:defRPr>
                <a:solidFill>
                  <a:schemeClr val="tx1"/>
                </a:solidFill>
                <a:latin typeface="Arial" panose="020B0604020202020204" pitchFamily="34" charset="0"/>
                <a:cs typeface="Arial" panose="020B0604020202020204" pitchFamily="34" charset="0"/>
              </a:defRPr>
            </a:lvl1pPr>
            <a:lvl2pPr marL="756472" indent="-290951" defTabSz="947206">
              <a:defRPr>
                <a:solidFill>
                  <a:schemeClr val="tx1"/>
                </a:solidFill>
                <a:latin typeface="Arial" panose="020B0604020202020204" pitchFamily="34" charset="0"/>
                <a:cs typeface="Arial" panose="020B0604020202020204" pitchFamily="34" charset="0"/>
              </a:defRPr>
            </a:lvl2pPr>
            <a:lvl3pPr marL="1165420" indent="-232761" defTabSz="947206">
              <a:defRPr>
                <a:solidFill>
                  <a:schemeClr val="tx1"/>
                </a:solidFill>
                <a:latin typeface="Arial" panose="020B0604020202020204" pitchFamily="34" charset="0"/>
                <a:cs typeface="Arial" panose="020B0604020202020204" pitchFamily="34" charset="0"/>
              </a:defRPr>
            </a:lvl3pPr>
            <a:lvl4pPr marL="1630941" indent="-232761" defTabSz="947206">
              <a:defRPr>
                <a:solidFill>
                  <a:schemeClr val="tx1"/>
                </a:solidFill>
                <a:latin typeface="Arial" panose="020B0604020202020204" pitchFamily="34" charset="0"/>
                <a:cs typeface="Arial" panose="020B0604020202020204" pitchFamily="34" charset="0"/>
              </a:defRPr>
            </a:lvl4pPr>
            <a:lvl5pPr marL="2096462" indent="-232761" defTabSz="947206">
              <a:defRPr>
                <a:solidFill>
                  <a:schemeClr val="tx1"/>
                </a:solidFill>
                <a:latin typeface="Arial" panose="020B0604020202020204" pitchFamily="34" charset="0"/>
                <a:cs typeface="Arial" panose="020B0604020202020204" pitchFamily="34" charset="0"/>
              </a:defRPr>
            </a:lvl5pPr>
            <a:lvl6pPr marL="2561983"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504"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025"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8546"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190B72-31AA-C648-AD4F-33E1924B4CE4}" type="slidenum">
              <a:rPr lang="en-US" altLang="en-US">
                <a:ea typeface="MS PGothic" panose="020B0600070205080204" pitchFamily="34" charset="-128"/>
              </a:rPr>
              <a:pPr/>
              <a:t>5</a:t>
            </a:fld>
            <a:endParaRPr lang="en-US" altLang="en-US">
              <a:ea typeface="MS PGothic" panose="020B0600070205080204" pitchFamily="34" charset="-128"/>
            </a:endParaRPr>
          </a:p>
        </p:txBody>
      </p:sp>
    </p:spTree>
    <p:extLst>
      <p:ext uri="{BB962C8B-B14F-4D97-AF65-F5344CB8AC3E}">
        <p14:creationId xmlns:p14="http://schemas.microsoft.com/office/powerpoint/2010/main" val="132641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F594B81-5F99-024A-8BAF-D3D5425BF7D0}"/>
              </a:ext>
            </a:extLst>
          </p:cNvPr>
          <p:cNvSpPr>
            <a:spLocks noGrp="1" noRot="1" noChangeAspect="1" noChangeArrowheads="1" noTextEdit="1"/>
          </p:cNvSpPr>
          <p:nvPr>
            <p:ph type="sldImg"/>
          </p:nvPr>
        </p:nvSpPr>
        <p:spPr>
          <a:xfrm>
            <a:off x="1219200" y="709613"/>
            <a:ext cx="4721225" cy="3541712"/>
          </a:xfrm>
          <a:ln/>
        </p:spPr>
      </p:sp>
      <p:sp>
        <p:nvSpPr>
          <p:cNvPr id="18434" name="Notes Placeholder 2">
            <a:extLst>
              <a:ext uri="{FF2B5EF4-FFF2-40B4-BE49-F238E27FC236}">
                <a16:creationId xmlns:a16="http://schemas.microsoft.com/office/drawing/2014/main" id="{F0CAADDB-90E2-8543-A4FD-A8FF1F319D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latin typeface="Arial" panose="020B0604020202020204" pitchFamily="34" charset="0"/>
                <a:ea typeface="MS PGothic" panose="020B0600070205080204" pitchFamily="34" charset="-128"/>
              </a:rPr>
              <a:t>Muchos de ustedes son dueñas de centros familiares (FCC), directoras de centros, o administradoras de programas. No solo son educadoras, sino también son empresarias. Tienen mucho que manejar y el Registro les puede ayudar en hacer precisamente eso. </a:t>
            </a:r>
          </a:p>
          <a:p>
            <a:endParaRPr lang="es-ES" altLang="en-US" dirty="0">
              <a:latin typeface="Arial" panose="020B0604020202020204" pitchFamily="34" charset="0"/>
              <a:ea typeface="MS PGothic" panose="020B0600070205080204" pitchFamily="34" charset="-128"/>
            </a:endParaRPr>
          </a:p>
          <a:p>
            <a:r>
              <a:rPr lang="es-ES" altLang="en-US" dirty="0">
                <a:latin typeface="Arial" panose="020B0604020202020204" pitchFamily="34" charset="0"/>
                <a:ea typeface="MS PGothic" panose="020B0600070205080204" pitchFamily="34" charset="-128"/>
              </a:rPr>
              <a:t>Primero, se puede verificar el empleo y rastrear los documentos profesionales de su personal en su perfil. Esto les permite añadir autenticidad a los perfiles de su personal y también tendrán acceso a los reportes de educación y capacitación y los documentos profesionales de su personal. Con esto, tendrán la información necesaria para la licenciatura u otras propósitos. Adicionalmente se puede generar reportes para rastrear las cualificaciones de su personal. </a:t>
            </a:r>
          </a:p>
          <a:p>
            <a:endParaRPr lang="es-ES" altLang="en-US" dirty="0">
              <a:latin typeface="Arial" panose="020B0604020202020204" pitchFamily="34" charset="0"/>
              <a:ea typeface="MS PGothic" panose="020B0600070205080204" pitchFamily="34" charset="-128"/>
            </a:endParaRPr>
          </a:p>
          <a:p>
            <a:r>
              <a:rPr lang="es-ES" altLang="en-US" dirty="0">
                <a:latin typeface="Arial" panose="020B0604020202020204" pitchFamily="34" charset="0"/>
                <a:ea typeface="MS PGothic" panose="020B0600070205080204" pitchFamily="34" charset="-128"/>
              </a:rPr>
              <a:t>Si necesitan conseguir más personal, se puede publicar anuncios de trabajo en el Tablón de Trabajo y promocionarlo a su audiencia central. Además, se puede inscribir su personal en capacitaciones publicadas en el Calendario de Capacitación.</a:t>
            </a:r>
          </a:p>
          <a:p>
            <a:endParaRPr lang="es-ES" altLang="en-US" dirty="0">
              <a:latin typeface="Arial" panose="020B0604020202020204" pitchFamily="34" charset="0"/>
              <a:ea typeface="MS PGothic" panose="020B0600070205080204" pitchFamily="34" charset="-128"/>
            </a:endParaRPr>
          </a:p>
          <a:p>
            <a:r>
              <a:rPr lang="es-ES" altLang="en-US" dirty="0">
                <a:latin typeface="Arial" panose="020B0604020202020204" pitchFamily="34" charset="0"/>
                <a:ea typeface="MS PGothic" panose="020B0600070205080204" pitchFamily="34" charset="-128"/>
              </a:rPr>
              <a:t>Al final, estos recursos les ayudarán manejar su empresa con una interfaz sencilla. </a:t>
            </a:r>
          </a:p>
          <a:p>
            <a:endParaRPr lang="en-US" altLang="en-US" dirty="0">
              <a:latin typeface="Arial" panose="020B0604020202020204" pitchFamily="34" charset="0"/>
              <a:ea typeface="MS PGothic" panose="020B0600070205080204" pitchFamily="34" charset="-128"/>
            </a:endParaRPr>
          </a:p>
        </p:txBody>
      </p:sp>
      <p:sp>
        <p:nvSpPr>
          <p:cNvPr id="4" name="Footer Placeholder 3">
            <a:extLst>
              <a:ext uri="{FF2B5EF4-FFF2-40B4-BE49-F238E27FC236}">
                <a16:creationId xmlns:a16="http://schemas.microsoft.com/office/drawing/2014/main" id="{1887A1F8-3FC0-4145-BFA0-DF09F34B0963}"/>
              </a:ext>
            </a:extLst>
          </p:cNvPr>
          <p:cNvSpPr>
            <a:spLocks noGrp="1"/>
          </p:cNvSpPr>
          <p:nvPr>
            <p:ph type="ftr" sz="quarter" idx="4"/>
          </p:nvPr>
        </p:nvSpPr>
        <p:spPr/>
        <p:txBody>
          <a:bodyPr/>
          <a:lstStyle/>
          <a:p>
            <a:pPr>
              <a:defRPr/>
            </a:pPr>
            <a:r>
              <a:rPr lang="en-US"/>
              <a:t>California Child Care Resource &amp; Referral Network</a:t>
            </a:r>
          </a:p>
        </p:txBody>
      </p:sp>
      <p:sp>
        <p:nvSpPr>
          <p:cNvPr id="18436" name="Slide Number Placeholder 4">
            <a:extLst>
              <a:ext uri="{FF2B5EF4-FFF2-40B4-BE49-F238E27FC236}">
                <a16:creationId xmlns:a16="http://schemas.microsoft.com/office/drawing/2014/main" id="{38145396-130A-4341-9CBA-5B75923388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206">
              <a:defRPr>
                <a:solidFill>
                  <a:schemeClr val="tx1"/>
                </a:solidFill>
                <a:latin typeface="Arial" panose="020B0604020202020204" pitchFamily="34" charset="0"/>
                <a:cs typeface="Arial" panose="020B0604020202020204" pitchFamily="34" charset="0"/>
              </a:defRPr>
            </a:lvl1pPr>
            <a:lvl2pPr marL="756472" indent="-290951" defTabSz="947206">
              <a:defRPr>
                <a:solidFill>
                  <a:schemeClr val="tx1"/>
                </a:solidFill>
                <a:latin typeface="Arial" panose="020B0604020202020204" pitchFamily="34" charset="0"/>
                <a:cs typeface="Arial" panose="020B0604020202020204" pitchFamily="34" charset="0"/>
              </a:defRPr>
            </a:lvl2pPr>
            <a:lvl3pPr marL="1165420" indent="-232761" defTabSz="947206">
              <a:defRPr>
                <a:solidFill>
                  <a:schemeClr val="tx1"/>
                </a:solidFill>
                <a:latin typeface="Arial" panose="020B0604020202020204" pitchFamily="34" charset="0"/>
                <a:cs typeface="Arial" panose="020B0604020202020204" pitchFamily="34" charset="0"/>
              </a:defRPr>
            </a:lvl3pPr>
            <a:lvl4pPr marL="1630941" indent="-232761" defTabSz="947206">
              <a:defRPr>
                <a:solidFill>
                  <a:schemeClr val="tx1"/>
                </a:solidFill>
                <a:latin typeface="Arial" panose="020B0604020202020204" pitchFamily="34" charset="0"/>
                <a:cs typeface="Arial" panose="020B0604020202020204" pitchFamily="34" charset="0"/>
              </a:defRPr>
            </a:lvl4pPr>
            <a:lvl5pPr marL="2096462" indent="-232761" defTabSz="947206">
              <a:defRPr>
                <a:solidFill>
                  <a:schemeClr val="tx1"/>
                </a:solidFill>
                <a:latin typeface="Arial" panose="020B0604020202020204" pitchFamily="34" charset="0"/>
                <a:cs typeface="Arial" panose="020B0604020202020204" pitchFamily="34" charset="0"/>
              </a:defRPr>
            </a:lvl5pPr>
            <a:lvl6pPr marL="2561983"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504"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025"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8546"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190B72-31AA-C648-AD4F-33E1924B4CE4}" type="slidenum">
              <a:rPr lang="en-US" altLang="en-US">
                <a:ea typeface="MS PGothic" panose="020B0600070205080204" pitchFamily="34" charset="-128"/>
              </a:rPr>
              <a:pPr/>
              <a:t>6</a:t>
            </a:fld>
            <a:endParaRPr lang="en-US" altLang="en-US">
              <a:ea typeface="MS PGothic" panose="020B0600070205080204" pitchFamily="34" charset="-128"/>
            </a:endParaRPr>
          </a:p>
        </p:txBody>
      </p:sp>
    </p:spTree>
    <p:extLst>
      <p:ext uri="{BB962C8B-B14F-4D97-AF65-F5344CB8AC3E}">
        <p14:creationId xmlns:p14="http://schemas.microsoft.com/office/powerpoint/2010/main" val="238006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F594B81-5F99-024A-8BAF-D3D5425BF7D0}"/>
              </a:ext>
            </a:extLst>
          </p:cNvPr>
          <p:cNvSpPr>
            <a:spLocks noGrp="1" noRot="1" noChangeAspect="1" noChangeArrowheads="1" noTextEdit="1"/>
          </p:cNvSpPr>
          <p:nvPr>
            <p:ph type="sldImg"/>
          </p:nvPr>
        </p:nvSpPr>
        <p:spPr>
          <a:xfrm>
            <a:off x="1219200" y="709613"/>
            <a:ext cx="4721225" cy="3541712"/>
          </a:xfrm>
          <a:ln/>
        </p:spPr>
      </p:sp>
      <p:sp>
        <p:nvSpPr>
          <p:cNvPr id="18434" name="Notes Placeholder 2">
            <a:extLst>
              <a:ext uri="{FF2B5EF4-FFF2-40B4-BE49-F238E27FC236}">
                <a16:creationId xmlns:a16="http://schemas.microsoft.com/office/drawing/2014/main" id="{F0CAADDB-90E2-8543-A4FD-A8FF1F319D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latin typeface="Arial" panose="020B0604020202020204" pitchFamily="34" charset="0"/>
                <a:ea typeface="MS PGothic" panose="020B0600070205080204" pitchFamily="34" charset="-128"/>
              </a:rPr>
              <a:t>Como he dicho al principio de la presentación, el Registro es gratuito. La única cosa que se necesita para crear una cuenta es una dirección de correo electrónico. Si no tienen una, les puedo ayudar crearla ahora. Una vez que tengan una dirección de correo electrónico, visiten www.caregistry.org y opriman “Registrar Ahora.” Tienen que ingresar información en cada campo que tenga asterisco. Se puede saltar los campos que no llevan asterisco. El proceso de registración se consta de tres paginas: la primera tiene que ver con su información personal, la segunda le pide su información de empleo, y la última tiene que ver con su educación. Una vez que hayan completado la registración, tendrán que activar su cuenta. Se puede hacer esto oprimiendo el enlace dentro del mensaje que les mandaremos de Login Support. Este enlace les llevará a la pagina inicial del Registro, donde necesitarán ingresar a su cuenta. Su dirección de correo electrónico será su nombre de usuario y la contraseña es la que crearon durante la registración.</a:t>
            </a:r>
          </a:p>
          <a:p>
            <a:endParaRPr lang="en-US" altLang="en-US" dirty="0">
              <a:latin typeface="Arial" panose="020B0604020202020204" pitchFamily="34" charset="0"/>
              <a:ea typeface="MS PGothic" panose="020B0600070205080204" pitchFamily="34" charset="-128"/>
            </a:endParaRPr>
          </a:p>
        </p:txBody>
      </p:sp>
      <p:sp>
        <p:nvSpPr>
          <p:cNvPr id="4" name="Footer Placeholder 3">
            <a:extLst>
              <a:ext uri="{FF2B5EF4-FFF2-40B4-BE49-F238E27FC236}">
                <a16:creationId xmlns:a16="http://schemas.microsoft.com/office/drawing/2014/main" id="{1887A1F8-3FC0-4145-BFA0-DF09F34B0963}"/>
              </a:ext>
            </a:extLst>
          </p:cNvPr>
          <p:cNvSpPr>
            <a:spLocks noGrp="1"/>
          </p:cNvSpPr>
          <p:nvPr>
            <p:ph type="ftr" sz="quarter" idx="4"/>
          </p:nvPr>
        </p:nvSpPr>
        <p:spPr/>
        <p:txBody>
          <a:bodyPr/>
          <a:lstStyle/>
          <a:p>
            <a:pPr>
              <a:defRPr/>
            </a:pPr>
            <a:r>
              <a:rPr lang="en-US"/>
              <a:t>California Child Care Resource &amp; Referral Network</a:t>
            </a:r>
          </a:p>
        </p:txBody>
      </p:sp>
      <p:sp>
        <p:nvSpPr>
          <p:cNvPr id="18436" name="Slide Number Placeholder 4">
            <a:extLst>
              <a:ext uri="{FF2B5EF4-FFF2-40B4-BE49-F238E27FC236}">
                <a16:creationId xmlns:a16="http://schemas.microsoft.com/office/drawing/2014/main" id="{38145396-130A-4341-9CBA-5B75923388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206">
              <a:defRPr>
                <a:solidFill>
                  <a:schemeClr val="tx1"/>
                </a:solidFill>
                <a:latin typeface="Arial" panose="020B0604020202020204" pitchFamily="34" charset="0"/>
                <a:cs typeface="Arial" panose="020B0604020202020204" pitchFamily="34" charset="0"/>
              </a:defRPr>
            </a:lvl1pPr>
            <a:lvl2pPr marL="756472" indent="-290951" defTabSz="947206">
              <a:defRPr>
                <a:solidFill>
                  <a:schemeClr val="tx1"/>
                </a:solidFill>
                <a:latin typeface="Arial" panose="020B0604020202020204" pitchFamily="34" charset="0"/>
                <a:cs typeface="Arial" panose="020B0604020202020204" pitchFamily="34" charset="0"/>
              </a:defRPr>
            </a:lvl2pPr>
            <a:lvl3pPr marL="1165420" indent="-232761" defTabSz="947206">
              <a:defRPr>
                <a:solidFill>
                  <a:schemeClr val="tx1"/>
                </a:solidFill>
                <a:latin typeface="Arial" panose="020B0604020202020204" pitchFamily="34" charset="0"/>
                <a:cs typeface="Arial" panose="020B0604020202020204" pitchFamily="34" charset="0"/>
              </a:defRPr>
            </a:lvl3pPr>
            <a:lvl4pPr marL="1630941" indent="-232761" defTabSz="947206">
              <a:defRPr>
                <a:solidFill>
                  <a:schemeClr val="tx1"/>
                </a:solidFill>
                <a:latin typeface="Arial" panose="020B0604020202020204" pitchFamily="34" charset="0"/>
                <a:cs typeface="Arial" panose="020B0604020202020204" pitchFamily="34" charset="0"/>
              </a:defRPr>
            </a:lvl4pPr>
            <a:lvl5pPr marL="2096462" indent="-232761" defTabSz="947206">
              <a:defRPr>
                <a:solidFill>
                  <a:schemeClr val="tx1"/>
                </a:solidFill>
                <a:latin typeface="Arial" panose="020B0604020202020204" pitchFamily="34" charset="0"/>
                <a:cs typeface="Arial" panose="020B0604020202020204" pitchFamily="34" charset="0"/>
              </a:defRPr>
            </a:lvl5pPr>
            <a:lvl6pPr marL="2561983"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504"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025"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8546" indent="-232761" defTabSz="9472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190B72-31AA-C648-AD4F-33E1924B4CE4}" type="slidenum">
              <a:rPr lang="en-US" altLang="en-US">
                <a:ea typeface="MS PGothic" panose="020B0600070205080204" pitchFamily="34" charset="-128"/>
              </a:rPr>
              <a:pPr/>
              <a:t>7</a:t>
            </a:fld>
            <a:endParaRPr lang="en-US" altLang="en-US">
              <a:ea typeface="MS PGothic" panose="020B0600070205080204" pitchFamily="34" charset="-128"/>
            </a:endParaRPr>
          </a:p>
        </p:txBody>
      </p:sp>
    </p:spTree>
    <p:extLst>
      <p:ext uri="{BB962C8B-B14F-4D97-AF65-F5344CB8AC3E}">
        <p14:creationId xmlns:p14="http://schemas.microsoft.com/office/powerpoint/2010/main" val="78856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Por supuesto, si tienen preguntas están bienvenidos de comunicarse con nosotros o el Soporte Técnico del Registro. Se puede comunicar con el Soporte Técnico por teléfono o correo electrónico. Se habla español. Adicionalmente, si visitan la pagina web del Registro, se puede encontrar enlaces a tutoriales en video que les enseña cómo crear y actualizar el perfil, las preguntas frecuentes, y las guías de usuario. </a:t>
            </a:r>
          </a:p>
          <a:p>
            <a:endParaRPr lang="en-US" dirty="0"/>
          </a:p>
        </p:txBody>
      </p:sp>
      <p:sp>
        <p:nvSpPr>
          <p:cNvPr id="4" name="Slide Number Placeholder 3"/>
          <p:cNvSpPr>
            <a:spLocks noGrp="1"/>
          </p:cNvSpPr>
          <p:nvPr>
            <p:ph type="sldNum" sz="quarter" idx="5"/>
          </p:nvPr>
        </p:nvSpPr>
        <p:spPr/>
        <p:txBody>
          <a:bodyPr/>
          <a:lstStyle/>
          <a:p>
            <a:fld id="{B4D610B6-555C-6847-969A-82EED63023F0}" type="slidenum">
              <a:rPr lang="en-US" smtClean="0"/>
              <a:t>8</a:t>
            </a:fld>
            <a:endParaRPr lang="en-US" dirty="0"/>
          </a:p>
        </p:txBody>
      </p:sp>
    </p:spTree>
    <p:extLst>
      <p:ext uri="{BB962C8B-B14F-4D97-AF65-F5344CB8AC3E}">
        <p14:creationId xmlns:p14="http://schemas.microsoft.com/office/powerpoint/2010/main" val="44085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610B6-555C-6847-969A-82EED63023F0}" type="slidenum">
              <a:rPr lang="en-US" smtClean="0"/>
              <a:t>9</a:t>
            </a:fld>
            <a:endParaRPr lang="en-US" dirty="0"/>
          </a:p>
        </p:txBody>
      </p:sp>
    </p:spTree>
    <p:extLst>
      <p:ext uri="{BB962C8B-B14F-4D97-AF65-F5344CB8AC3E}">
        <p14:creationId xmlns:p14="http://schemas.microsoft.com/office/powerpoint/2010/main" val="373226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6C409C-8A4B-BB46-9E93-231AC3BB2697}"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242875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A6176-78DC-AF4C-A1D7-B5A7E7EE4A26}"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291633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53DC4-E30C-3E44-A2D1-E4DE209A5F6C}"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173627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DDEE7-D7B6-6543-88CD-04FB5F3B9A05}"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80643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B00825-DF2C-1E4E-9B23-9659E85A48C2}"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117126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2280D2-53D1-E947-BBBC-3D57AF327CE5}" type="datetime1">
              <a:rPr lang="en-US" smtClean="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247966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CA9F36-A4E4-CD43-916D-1441B152DB26}" type="datetime1">
              <a:rPr lang="en-US" smtClean="0"/>
              <a:t>8/3/2020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391535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EBCD6A-B384-6F44-9F7F-6782B315DD41}" type="datetime1">
              <a:rPr lang="en-US" smtClean="0"/>
              <a:t>8/3/2020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136193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0382F-3136-5F41-B576-69977663ED3B}" type="datetime1">
              <a:rPr lang="en-US" smtClean="0"/>
              <a:t>8/3/2020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250822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9E5D91-7C83-DA41-8A40-111B7E2BCF61}" type="datetime1">
              <a:rPr lang="en-US" smtClean="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399544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FD7B0F-6717-6041-A26A-0509C288F75B}" type="datetime1">
              <a:rPr lang="en-US" smtClean="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283411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F516A-3D09-5E47-9925-FE1861852D1E}" type="datetime1">
              <a:rPr lang="en-US" smtClean="0"/>
              <a:t>8/3/2020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795C6-1771-F642-B030-3EAE2033F627}" type="slidenum">
              <a:rPr lang="en-US" smtClean="0"/>
              <a:t>‹#›</a:t>
            </a:fld>
            <a:endParaRPr lang="en-US" dirty="0"/>
          </a:p>
        </p:txBody>
      </p:sp>
    </p:spTree>
    <p:extLst>
      <p:ext uri="{BB962C8B-B14F-4D97-AF65-F5344CB8AC3E}">
        <p14:creationId xmlns:p14="http://schemas.microsoft.com/office/powerpoint/2010/main" val="1554008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caregistry.org/" TargetMode="Externa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caregistry.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3.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6A4AC74-59FB-A64B-92F6-ACE413E1C217}"/>
              </a:ext>
            </a:extLst>
          </p:cNvPr>
          <p:cNvSpPr>
            <a:spLocks noGrp="1"/>
          </p:cNvSpPr>
          <p:nvPr>
            <p:ph type="subTitle" idx="1"/>
          </p:nvPr>
        </p:nvSpPr>
        <p:spPr>
          <a:xfrm>
            <a:off x="0" y="5168348"/>
            <a:ext cx="9144000" cy="1689652"/>
          </a:xfrm>
        </p:spPr>
        <p:txBody>
          <a:bodyPr>
            <a:normAutofit/>
          </a:bodyPr>
          <a:lstStyle/>
          <a:p>
            <a:r>
              <a:rPr lang="es-ES" dirty="0">
                <a:effectLst>
                  <a:outerShdw blurRad="38100" dist="38100" dir="2700000" algn="tl">
                    <a:srgbClr val="000000">
                      <a:alpha val="43137"/>
                    </a:srgbClr>
                  </a:outerShdw>
                </a:effectLst>
                <a:latin typeface="Roboto" panose="02000000000000000000"/>
              </a:rPr>
              <a:t>El Registro del Personal de </a:t>
            </a:r>
            <a:br>
              <a:rPr lang="es-ES" dirty="0">
                <a:effectLst>
                  <a:outerShdw blurRad="38100" dist="38100" dir="2700000" algn="tl">
                    <a:srgbClr val="000000">
                      <a:alpha val="43137"/>
                    </a:srgbClr>
                  </a:outerShdw>
                </a:effectLst>
                <a:latin typeface="Roboto" panose="02000000000000000000"/>
              </a:rPr>
            </a:br>
            <a:r>
              <a:rPr lang="es-ES" dirty="0">
                <a:effectLst>
                  <a:outerShdw blurRad="38100" dist="38100" dir="2700000" algn="tl">
                    <a:srgbClr val="000000">
                      <a:alpha val="43137"/>
                    </a:srgbClr>
                  </a:outerShdw>
                </a:effectLst>
                <a:latin typeface="Roboto" panose="02000000000000000000"/>
              </a:rPr>
              <a:t>Cuidado Infantil y Educación Temprana</a:t>
            </a:r>
            <a:endParaRPr lang="en-US" dirty="0">
              <a:effectLst>
                <a:outerShdw blurRad="38100" dist="38100" dir="2700000" algn="tl">
                  <a:srgbClr val="000000">
                    <a:alpha val="43137"/>
                  </a:srgbClr>
                </a:outerShdw>
              </a:effectLst>
              <a:latin typeface="Roboto" panose="02000000000000000000"/>
            </a:endParaRPr>
          </a:p>
        </p:txBody>
      </p:sp>
      <p:pic>
        <p:nvPicPr>
          <p:cNvPr id="5" name="Picture 4">
            <a:extLst>
              <a:ext uri="{FF2B5EF4-FFF2-40B4-BE49-F238E27FC236}">
                <a16:creationId xmlns:a16="http://schemas.microsoft.com/office/drawing/2014/main" id="{D45D5776-7516-EC40-B4DA-D295ED5812A2}"/>
              </a:ext>
            </a:extLst>
          </p:cNvPr>
          <p:cNvPicPr>
            <a:picLocks noChangeAspect="1"/>
          </p:cNvPicPr>
          <p:nvPr/>
        </p:nvPicPr>
        <p:blipFill>
          <a:blip r:embed="rId3"/>
          <a:stretch>
            <a:fillRect/>
          </a:stretch>
        </p:blipFill>
        <p:spPr>
          <a:xfrm>
            <a:off x="0" y="0"/>
            <a:ext cx="9144000" cy="5103091"/>
          </a:xfrm>
          <a:prstGeom prst="rect">
            <a:avLst/>
          </a:prstGeom>
        </p:spPr>
      </p:pic>
      <p:grpSp>
        <p:nvGrpSpPr>
          <p:cNvPr id="4" name="Group 3">
            <a:extLst>
              <a:ext uri="{FF2B5EF4-FFF2-40B4-BE49-F238E27FC236}">
                <a16:creationId xmlns:a16="http://schemas.microsoft.com/office/drawing/2014/main" id="{4F13DB96-CD1A-9444-B61E-F6DC6D69456C}"/>
              </a:ext>
            </a:extLst>
          </p:cNvPr>
          <p:cNvGrpSpPr/>
          <p:nvPr/>
        </p:nvGrpSpPr>
        <p:grpSpPr>
          <a:xfrm>
            <a:off x="7178566" y="6356351"/>
            <a:ext cx="1003228" cy="432396"/>
            <a:chOff x="7178566" y="6356351"/>
            <a:chExt cx="1003228" cy="432396"/>
          </a:xfrm>
        </p:grpSpPr>
        <p:pic>
          <p:nvPicPr>
            <p:cNvPr id="6" name="Picture 6">
              <a:extLst>
                <a:ext uri="{FF2B5EF4-FFF2-40B4-BE49-F238E27FC236}">
                  <a16:creationId xmlns:a16="http://schemas.microsoft.com/office/drawing/2014/main" id="{A75D4226-9C46-744D-8106-02DB55D36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15">
              <a:extLst>
                <a:ext uri="{FF2B5EF4-FFF2-40B4-BE49-F238E27FC236}">
                  <a16:creationId xmlns:a16="http://schemas.microsoft.com/office/drawing/2014/main" id="{D5193B3D-B3C4-4244-90B1-9B1692802B27}"/>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Tree>
    <p:extLst>
      <p:ext uri="{BB962C8B-B14F-4D97-AF65-F5344CB8AC3E}">
        <p14:creationId xmlns:p14="http://schemas.microsoft.com/office/powerpoint/2010/main" val="102697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7C7D-B9F7-7F49-A691-918D7FB100B4}"/>
              </a:ext>
            </a:extLst>
          </p:cNvPr>
          <p:cNvPicPr>
            <a:picLocks noChangeAspect="1"/>
          </p:cNvPicPr>
          <p:nvPr/>
        </p:nvPicPr>
        <p:blipFill>
          <a:blip r:embed="rId2"/>
          <a:stretch>
            <a:fillRect/>
          </a:stretch>
        </p:blipFill>
        <p:spPr>
          <a:xfrm>
            <a:off x="0" y="0"/>
            <a:ext cx="9144000" cy="1489364"/>
          </a:xfrm>
          <a:prstGeom prst="rect">
            <a:avLst/>
          </a:prstGeom>
        </p:spPr>
      </p:pic>
      <p:grpSp>
        <p:nvGrpSpPr>
          <p:cNvPr id="11" name="Group 10">
            <a:extLst>
              <a:ext uri="{FF2B5EF4-FFF2-40B4-BE49-F238E27FC236}">
                <a16:creationId xmlns:a16="http://schemas.microsoft.com/office/drawing/2014/main" id="{6CEF28D2-89BC-104D-85B4-69B830724427}"/>
              </a:ext>
            </a:extLst>
          </p:cNvPr>
          <p:cNvGrpSpPr/>
          <p:nvPr/>
        </p:nvGrpSpPr>
        <p:grpSpPr>
          <a:xfrm>
            <a:off x="7178566" y="6356351"/>
            <a:ext cx="1003228" cy="432396"/>
            <a:chOff x="7178566" y="6356351"/>
            <a:chExt cx="1003228" cy="432396"/>
          </a:xfrm>
        </p:grpSpPr>
        <p:pic>
          <p:nvPicPr>
            <p:cNvPr id="12" name="Picture 6">
              <a:extLst>
                <a:ext uri="{FF2B5EF4-FFF2-40B4-BE49-F238E27FC236}">
                  <a16:creationId xmlns:a16="http://schemas.microsoft.com/office/drawing/2014/main" id="{F4330961-773E-6449-BCE4-47C3A8B1B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Rectangle 15">
              <a:extLst>
                <a:ext uri="{FF2B5EF4-FFF2-40B4-BE49-F238E27FC236}">
                  <a16:creationId xmlns:a16="http://schemas.microsoft.com/office/drawing/2014/main" id="{F4E60E1A-C435-AB40-8385-1BE6736EFA45}"/>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 name="Slide Number Placeholder 1">
            <a:extLst>
              <a:ext uri="{FF2B5EF4-FFF2-40B4-BE49-F238E27FC236}">
                <a16:creationId xmlns:a16="http://schemas.microsoft.com/office/drawing/2014/main" id="{B4EF330A-D2B7-0D4F-A49C-A390862886EE}"/>
              </a:ext>
            </a:extLst>
          </p:cNvPr>
          <p:cNvSpPr>
            <a:spLocks noGrp="1"/>
          </p:cNvSpPr>
          <p:nvPr>
            <p:ph type="sldNum" sz="quarter" idx="12"/>
          </p:nvPr>
        </p:nvSpPr>
        <p:spPr/>
        <p:txBody>
          <a:bodyPr/>
          <a:lstStyle/>
          <a:p>
            <a:fld id="{87A795C6-1771-F642-B030-3EAE2033F627}" type="slidenum">
              <a:rPr lang="en-US" smtClean="0"/>
              <a:t>10</a:t>
            </a:fld>
            <a:endParaRPr lang="en-US" dirty="0"/>
          </a:p>
        </p:txBody>
      </p:sp>
      <p:pic>
        <p:nvPicPr>
          <p:cNvPr id="3" name="Picture 2">
            <a:extLst>
              <a:ext uri="{FF2B5EF4-FFF2-40B4-BE49-F238E27FC236}">
                <a16:creationId xmlns:a16="http://schemas.microsoft.com/office/drawing/2014/main" id="{8ECBF931-E827-44D4-957E-D6484CBFEF17}"/>
              </a:ext>
            </a:extLst>
          </p:cNvPr>
          <p:cNvPicPr>
            <a:picLocks noChangeAspect="1"/>
          </p:cNvPicPr>
          <p:nvPr/>
        </p:nvPicPr>
        <p:blipFill>
          <a:blip r:embed="rId4"/>
          <a:stretch>
            <a:fillRect/>
          </a:stretch>
        </p:blipFill>
        <p:spPr>
          <a:xfrm>
            <a:off x="4898003" y="1722643"/>
            <a:ext cx="2968235" cy="4372339"/>
          </a:xfrm>
          <a:prstGeom prst="rect">
            <a:avLst/>
          </a:prstGeom>
        </p:spPr>
      </p:pic>
    </p:spTree>
    <p:extLst>
      <p:ext uri="{BB962C8B-B14F-4D97-AF65-F5344CB8AC3E}">
        <p14:creationId xmlns:p14="http://schemas.microsoft.com/office/powerpoint/2010/main" val="346686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7C7D-B9F7-7F49-A691-918D7FB100B4}"/>
              </a:ext>
            </a:extLst>
          </p:cNvPr>
          <p:cNvPicPr>
            <a:picLocks noChangeAspect="1"/>
          </p:cNvPicPr>
          <p:nvPr/>
        </p:nvPicPr>
        <p:blipFill>
          <a:blip r:embed="rId3"/>
          <a:stretch>
            <a:fillRect/>
          </a:stretch>
        </p:blipFill>
        <p:spPr>
          <a:xfrm>
            <a:off x="0" y="0"/>
            <a:ext cx="9144000" cy="1489364"/>
          </a:xfrm>
          <a:prstGeom prst="rect">
            <a:avLst/>
          </a:prstGeom>
        </p:spPr>
      </p:pic>
      <p:sp>
        <p:nvSpPr>
          <p:cNvPr id="17" name="Content Placeholder 16">
            <a:extLst>
              <a:ext uri="{FF2B5EF4-FFF2-40B4-BE49-F238E27FC236}">
                <a16:creationId xmlns:a16="http://schemas.microsoft.com/office/drawing/2014/main" id="{A83BCD9C-9447-D74E-8422-7BED976301A8}"/>
              </a:ext>
            </a:extLst>
          </p:cNvPr>
          <p:cNvSpPr>
            <a:spLocks noGrp="1"/>
          </p:cNvSpPr>
          <p:nvPr>
            <p:ph idx="1"/>
          </p:nvPr>
        </p:nvSpPr>
        <p:spPr>
          <a:xfrm>
            <a:off x="1113692" y="2403231"/>
            <a:ext cx="7401658" cy="4318243"/>
          </a:xfrm>
        </p:spPr>
        <p:txBody>
          <a:bodyPr>
            <a:normAutofit/>
          </a:bodyPr>
          <a:lstStyle/>
          <a:p>
            <a:pPr marL="182563" lvl="0" indent="-182563" eaLnBrk="0" fontAlgn="base" hangingPunct="0">
              <a:lnSpc>
                <a:spcPct val="95000"/>
              </a:lnSpc>
              <a:spcBef>
                <a:spcPts val="1400"/>
              </a:spcBef>
              <a:spcAft>
                <a:spcPts val="200"/>
              </a:spcAft>
              <a:buClr>
                <a:srgbClr val="1CADE4"/>
              </a:buClr>
              <a:buSzPct val="80000"/>
              <a:defRPr/>
            </a:pPr>
            <a:r>
              <a:rPr lang="en-US" spc="10" dirty="0">
                <a:solidFill>
                  <a:prstClr val="black"/>
                </a:solidFill>
                <a:latin typeface="Roboto" panose="02000000000000000000"/>
              </a:rPr>
              <a:t>Presentación</a:t>
            </a:r>
            <a:endParaRPr lang="en-US" i="1" spc="10" dirty="0">
              <a:solidFill>
                <a:prstClr val="black"/>
              </a:solidFill>
              <a:latin typeface="Roboto" panose="02000000000000000000"/>
            </a:endParaRPr>
          </a:p>
          <a:p>
            <a:pPr marL="182563" lvl="0" indent="-182563" eaLnBrk="0" fontAlgn="base" hangingPunct="0">
              <a:lnSpc>
                <a:spcPct val="95000"/>
              </a:lnSpc>
              <a:spcBef>
                <a:spcPts val="1400"/>
              </a:spcBef>
              <a:spcAft>
                <a:spcPts val="200"/>
              </a:spcAft>
              <a:buClr>
                <a:srgbClr val="1CADE4"/>
              </a:buClr>
              <a:buSzPct val="80000"/>
              <a:defRPr/>
            </a:pPr>
            <a:r>
              <a:rPr lang="en-US" spc="10" dirty="0" err="1">
                <a:solidFill>
                  <a:prstClr val="black"/>
                </a:solidFill>
                <a:latin typeface="Roboto" panose="02000000000000000000"/>
              </a:rPr>
              <a:t>Demostración</a:t>
            </a:r>
            <a:r>
              <a:rPr lang="en-US" spc="10" dirty="0">
                <a:solidFill>
                  <a:prstClr val="black"/>
                </a:solidFill>
                <a:latin typeface="Roboto" panose="02000000000000000000"/>
              </a:rPr>
              <a:t> </a:t>
            </a:r>
            <a:r>
              <a:rPr lang="en-US" spc="10" dirty="0" err="1">
                <a:solidFill>
                  <a:prstClr val="black"/>
                </a:solidFill>
                <a:latin typeface="Roboto" panose="02000000000000000000"/>
              </a:rPr>
              <a:t>en</a:t>
            </a:r>
            <a:r>
              <a:rPr lang="en-US" spc="10" dirty="0">
                <a:solidFill>
                  <a:prstClr val="black"/>
                </a:solidFill>
                <a:latin typeface="Roboto" panose="02000000000000000000"/>
              </a:rPr>
              <a:t> Vivo</a:t>
            </a:r>
            <a:endParaRPr lang="en-US" i="1" spc="10" dirty="0">
              <a:solidFill>
                <a:prstClr val="black"/>
              </a:solidFill>
              <a:latin typeface="Roboto" panose="02000000000000000000"/>
            </a:endParaRPr>
          </a:p>
          <a:p>
            <a:pPr marL="182563" lvl="0" indent="-182563" eaLnBrk="0" fontAlgn="base" hangingPunct="0">
              <a:lnSpc>
                <a:spcPct val="95000"/>
              </a:lnSpc>
              <a:spcBef>
                <a:spcPts val="1400"/>
              </a:spcBef>
              <a:spcAft>
                <a:spcPts val="200"/>
              </a:spcAft>
              <a:buClr>
                <a:srgbClr val="1CADE4"/>
              </a:buClr>
              <a:buSzPct val="80000"/>
              <a:defRPr/>
            </a:pPr>
            <a:r>
              <a:rPr lang="en-US" spc="10" dirty="0">
                <a:solidFill>
                  <a:prstClr val="black"/>
                </a:solidFill>
                <a:latin typeface="Roboto" panose="02000000000000000000"/>
              </a:rPr>
              <a:t>Taller</a:t>
            </a:r>
          </a:p>
          <a:p>
            <a:pPr marL="457200" lvl="1" indent="-182563" eaLnBrk="0" fontAlgn="base" hangingPunct="0">
              <a:spcBef>
                <a:spcPts val="300"/>
              </a:spcBef>
              <a:spcAft>
                <a:spcPts val="300"/>
              </a:spcAft>
              <a:buClr>
                <a:srgbClr val="1CADE4"/>
              </a:buClr>
              <a:buFont typeface="Wingdings 2" panose="05020102010507070707" pitchFamily="18" charset="2"/>
              <a:buChar char=""/>
              <a:defRPr/>
            </a:pPr>
            <a:r>
              <a:rPr lang="en-US" sz="2800" dirty="0" err="1">
                <a:solidFill>
                  <a:srgbClr val="262626"/>
                </a:solidFill>
                <a:latin typeface="Roboto" panose="02000000000000000000"/>
              </a:rPr>
              <a:t>Inscribir</a:t>
            </a:r>
            <a:r>
              <a:rPr lang="en-US" sz="2800" dirty="0">
                <a:solidFill>
                  <a:srgbClr val="262626"/>
                </a:solidFill>
                <a:latin typeface="Roboto" panose="02000000000000000000"/>
              </a:rPr>
              <a:t> </a:t>
            </a:r>
            <a:r>
              <a:rPr lang="en-US" sz="2800" dirty="0" err="1">
                <a:solidFill>
                  <a:srgbClr val="262626"/>
                </a:solidFill>
                <a:latin typeface="Roboto" panose="02000000000000000000"/>
              </a:rPr>
              <a:t>en</a:t>
            </a:r>
            <a:r>
              <a:rPr lang="en-US" sz="2800" dirty="0">
                <a:solidFill>
                  <a:srgbClr val="262626"/>
                </a:solidFill>
                <a:latin typeface="Roboto" panose="02000000000000000000"/>
              </a:rPr>
              <a:t> el </a:t>
            </a:r>
            <a:r>
              <a:rPr lang="en-US" sz="2800" dirty="0" err="1">
                <a:solidFill>
                  <a:srgbClr val="262626"/>
                </a:solidFill>
                <a:latin typeface="Roboto" panose="02000000000000000000"/>
              </a:rPr>
              <a:t>Registro</a:t>
            </a:r>
            <a:endParaRPr lang="en-US" sz="2800" dirty="0">
              <a:solidFill>
                <a:srgbClr val="262626"/>
              </a:solidFill>
              <a:latin typeface="Roboto" panose="02000000000000000000"/>
            </a:endParaRPr>
          </a:p>
          <a:p>
            <a:pPr marL="457200" lvl="1" indent="-182563" eaLnBrk="0" fontAlgn="base" hangingPunct="0">
              <a:spcBef>
                <a:spcPts val="300"/>
              </a:spcBef>
              <a:spcAft>
                <a:spcPts val="300"/>
              </a:spcAft>
              <a:buClr>
                <a:srgbClr val="1CADE4"/>
              </a:buClr>
              <a:buFont typeface="Wingdings 2" panose="05020102010507070707" pitchFamily="18" charset="2"/>
              <a:buChar char=""/>
              <a:defRPr/>
            </a:pPr>
            <a:r>
              <a:rPr lang="en-US" sz="2800" dirty="0" err="1">
                <a:solidFill>
                  <a:srgbClr val="262626"/>
                </a:solidFill>
                <a:latin typeface="Roboto" panose="02000000000000000000"/>
              </a:rPr>
              <a:t>Ingresar</a:t>
            </a:r>
            <a:r>
              <a:rPr lang="en-US" sz="2800" dirty="0">
                <a:solidFill>
                  <a:srgbClr val="262626"/>
                </a:solidFill>
                <a:latin typeface="Roboto" panose="02000000000000000000"/>
              </a:rPr>
              <a:t> y </a:t>
            </a:r>
            <a:r>
              <a:rPr lang="en-US" sz="2800" dirty="0" err="1">
                <a:solidFill>
                  <a:srgbClr val="262626"/>
                </a:solidFill>
                <a:latin typeface="Roboto" panose="02000000000000000000"/>
              </a:rPr>
              <a:t>explorar</a:t>
            </a:r>
            <a:r>
              <a:rPr lang="en-US" sz="2800" dirty="0">
                <a:solidFill>
                  <a:srgbClr val="262626"/>
                </a:solidFill>
                <a:latin typeface="Roboto" panose="02000000000000000000"/>
              </a:rPr>
              <a:t> </a:t>
            </a:r>
            <a:r>
              <a:rPr lang="en-US" sz="2800" dirty="0" err="1">
                <a:solidFill>
                  <a:srgbClr val="262626"/>
                </a:solidFill>
                <a:latin typeface="Roboto" panose="02000000000000000000"/>
              </a:rPr>
              <a:t>su</a:t>
            </a:r>
            <a:r>
              <a:rPr lang="en-US" sz="2800" dirty="0">
                <a:solidFill>
                  <a:srgbClr val="262626"/>
                </a:solidFill>
                <a:latin typeface="Roboto" panose="02000000000000000000"/>
              </a:rPr>
              <a:t> </a:t>
            </a:r>
            <a:r>
              <a:rPr lang="en-US" sz="2800" dirty="0" err="1">
                <a:solidFill>
                  <a:srgbClr val="262626"/>
                </a:solidFill>
                <a:latin typeface="Roboto" panose="02000000000000000000"/>
              </a:rPr>
              <a:t>perfil</a:t>
            </a:r>
            <a:endParaRPr lang="en-US" sz="2800" dirty="0">
              <a:solidFill>
                <a:srgbClr val="262626"/>
              </a:solidFill>
              <a:latin typeface="Roboto" panose="02000000000000000000"/>
            </a:endParaRPr>
          </a:p>
          <a:p>
            <a:pPr marL="457200" lvl="1" indent="-182563" eaLnBrk="0" fontAlgn="base" hangingPunct="0">
              <a:spcBef>
                <a:spcPts val="300"/>
              </a:spcBef>
              <a:spcAft>
                <a:spcPts val="300"/>
              </a:spcAft>
              <a:buClr>
                <a:srgbClr val="1CADE4"/>
              </a:buClr>
              <a:buFont typeface="Wingdings 2" panose="05020102010507070707" pitchFamily="18" charset="2"/>
              <a:buChar char=""/>
              <a:defRPr/>
            </a:pPr>
            <a:r>
              <a:rPr lang="en-US" sz="2800" dirty="0" err="1">
                <a:solidFill>
                  <a:srgbClr val="262626"/>
                </a:solidFill>
                <a:latin typeface="Roboto" panose="02000000000000000000"/>
              </a:rPr>
              <a:t>Consultas</a:t>
            </a:r>
            <a:endParaRPr lang="en-US" sz="2800" dirty="0">
              <a:solidFill>
                <a:srgbClr val="262626"/>
              </a:solidFill>
              <a:latin typeface="Roboto" panose="02000000000000000000"/>
            </a:endParaRPr>
          </a:p>
          <a:p>
            <a:pPr marL="347663" indent="-347663">
              <a:buClr>
                <a:srgbClr val="008B3D"/>
              </a:buClr>
              <a:buSzPct val="80000"/>
              <a:buFont typeface="Courier New" panose="02070309020205020404" pitchFamily="49" charset="0"/>
              <a:buChar char="o"/>
            </a:pPr>
            <a:endParaRPr lang="en-US" dirty="0">
              <a:latin typeface="Roboto" panose="02000000000000000000" pitchFamily="2" charset="0"/>
              <a:ea typeface="Roboto" panose="02000000000000000000" pitchFamily="2" charset="0"/>
            </a:endParaRPr>
          </a:p>
        </p:txBody>
      </p:sp>
      <p:sp>
        <p:nvSpPr>
          <p:cNvPr id="16" name="Arrow: Pentagon 4">
            <a:extLst>
              <a:ext uri="{FF2B5EF4-FFF2-40B4-BE49-F238E27FC236}">
                <a16:creationId xmlns:a16="http://schemas.microsoft.com/office/drawing/2014/main" id="{E34BB21D-BF10-0B4E-ADDF-2777E7C9AB32}"/>
              </a:ext>
            </a:extLst>
          </p:cNvPr>
          <p:cNvSpPr/>
          <p:nvPr/>
        </p:nvSpPr>
        <p:spPr>
          <a:xfrm>
            <a:off x="-1" y="1418004"/>
            <a:ext cx="4278923" cy="481134"/>
          </a:xfrm>
          <a:prstGeom prst="homePlate">
            <a:avLst/>
          </a:prstGeom>
          <a:solidFill>
            <a:srgbClr val="408EA4"/>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a:latin typeface="Roboto" panose="02000000000000000000" pitchFamily="2" charset="0"/>
                <a:ea typeface="Roboto" panose="02000000000000000000" pitchFamily="2" charset="0"/>
              </a:rPr>
              <a:t>Agenda</a:t>
            </a:r>
          </a:p>
        </p:txBody>
      </p:sp>
      <p:grpSp>
        <p:nvGrpSpPr>
          <p:cNvPr id="9" name="Group 8">
            <a:extLst>
              <a:ext uri="{FF2B5EF4-FFF2-40B4-BE49-F238E27FC236}">
                <a16:creationId xmlns:a16="http://schemas.microsoft.com/office/drawing/2014/main" id="{29D2FC44-155E-AB45-89B2-3970392A2428}"/>
              </a:ext>
            </a:extLst>
          </p:cNvPr>
          <p:cNvGrpSpPr/>
          <p:nvPr/>
        </p:nvGrpSpPr>
        <p:grpSpPr>
          <a:xfrm>
            <a:off x="7178566" y="6356351"/>
            <a:ext cx="1003228" cy="432396"/>
            <a:chOff x="7178566" y="6356351"/>
            <a:chExt cx="1003228" cy="432396"/>
          </a:xfrm>
        </p:grpSpPr>
        <p:pic>
          <p:nvPicPr>
            <p:cNvPr id="10" name="Picture 6">
              <a:extLst>
                <a:ext uri="{FF2B5EF4-FFF2-40B4-BE49-F238E27FC236}">
                  <a16:creationId xmlns:a16="http://schemas.microsoft.com/office/drawing/2014/main" id="{A98A7536-A70B-5D4A-930E-F547EAEBA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Rectangle 15">
              <a:extLst>
                <a:ext uri="{FF2B5EF4-FFF2-40B4-BE49-F238E27FC236}">
                  <a16:creationId xmlns:a16="http://schemas.microsoft.com/office/drawing/2014/main" id="{75203321-878A-5840-B4F1-67054D5C2E63}"/>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 name="Slide Number Placeholder 1">
            <a:extLst>
              <a:ext uri="{FF2B5EF4-FFF2-40B4-BE49-F238E27FC236}">
                <a16:creationId xmlns:a16="http://schemas.microsoft.com/office/drawing/2014/main" id="{7E657E54-02C0-9541-8D34-F2355D2A4D42}"/>
              </a:ext>
            </a:extLst>
          </p:cNvPr>
          <p:cNvSpPr>
            <a:spLocks noGrp="1"/>
          </p:cNvSpPr>
          <p:nvPr>
            <p:ph type="sldNum" sz="quarter" idx="12"/>
          </p:nvPr>
        </p:nvSpPr>
        <p:spPr/>
        <p:txBody>
          <a:bodyPr/>
          <a:lstStyle/>
          <a:p>
            <a:fld id="{87A795C6-1771-F642-B030-3EAE2033F627}" type="slidenum">
              <a:rPr lang="en-US" smtClean="0"/>
              <a:t>2</a:t>
            </a:fld>
            <a:endParaRPr lang="en-US" dirty="0"/>
          </a:p>
        </p:txBody>
      </p:sp>
    </p:spTree>
    <p:extLst>
      <p:ext uri="{BB962C8B-B14F-4D97-AF65-F5344CB8AC3E}">
        <p14:creationId xmlns:p14="http://schemas.microsoft.com/office/powerpoint/2010/main" val="303250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a:extLst>
              <a:ext uri="{FF2B5EF4-FFF2-40B4-BE49-F238E27FC236}">
                <a16:creationId xmlns:a16="http://schemas.microsoft.com/office/drawing/2014/main" id="{1AC5E418-145B-1A4E-A448-28C7A75A7791}"/>
              </a:ext>
            </a:extLst>
          </p:cNvPr>
          <p:cNvSpPr>
            <a:spLocks noGrp="1" noChangeArrowheads="1"/>
          </p:cNvSpPr>
          <p:nvPr>
            <p:ph type="title"/>
          </p:nvPr>
        </p:nvSpPr>
        <p:spPr>
          <a:xfrm>
            <a:off x="628650" y="864163"/>
            <a:ext cx="7886700" cy="1325563"/>
          </a:xfrm>
        </p:spPr>
        <p:txBody>
          <a:bodyPr anchor="ctr">
            <a:normAutofit fontScale="90000"/>
          </a:bodyPr>
          <a:lstStyle/>
          <a:p>
            <a:pPr>
              <a:defRPr/>
            </a:pPr>
            <a:r>
              <a:rPr lang="es-E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¿Qué es el Registro del Personal de Cuidado Infantil y Educación Temprana?</a:t>
            </a:r>
            <a:endParaRPr lang="en-U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endParaRPr>
          </a:p>
        </p:txBody>
      </p:sp>
      <p:sp>
        <p:nvSpPr>
          <p:cNvPr id="39939" name="Rectangle 4">
            <a:extLst>
              <a:ext uri="{FF2B5EF4-FFF2-40B4-BE49-F238E27FC236}">
                <a16:creationId xmlns:a16="http://schemas.microsoft.com/office/drawing/2014/main" id="{93988843-E12D-B847-92BF-B0B6DE37D16D}"/>
              </a:ext>
            </a:extLst>
          </p:cNvPr>
          <p:cNvSpPr>
            <a:spLocks noGrp="1" noChangeArrowheads="1"/>
          </p:cNvSpPr>
          <p:nvPr>
            <p:ph sz="half" idx="1"/>
          </p:nvPr>
        </p:nvSpPr>
        <p:spPr/>
        <p:txBody>
          <a:bodyPr>
            <a:noAutofit/>
          </a:bodyPr>
          <a:lstStyle/>
          <a:p>
            <a:pPr marL="0" indent="0" eaLnBrk="1" hangingPunct="1">
              <a:lnSpc>
                <a:spcPct val="80000"/>
              </a:lnSpc>
              <a:buFont typeface="Arial" charset="0"/>
              <a:buNone/>
              <a:defRPr/>
            </a:pPr>
            <a:endParaRPr lang="en-US" altLang="en-US" sz="2400" dirty="0">
              <a:latin typeface="Roboto" panose="02000000000000000000" pitchFamily="2" charset="0"/>
              <a:ea typeface="Roboto" panose="02000000000000000000" pitchFamily="2" charset="0"/>
              <a:cs typeface="Al Bayan Plain" charset="-78"/>
            </a:endParaRPr>
          </a:p>
          <a:p>
            <a:pPr marL="182563" lvl="0" indent="-182563" fontAlgn="base">
              <a:lnSpc>
                <a:spcPct val="95000"/>
              </a:lnSpc>
              <a:spcBef>
                <a:spcPts val="1400"/>
              </a:spcBef>
              <a:spcAft>
                <a:spcPts val="200"/>
              </a:spcAft>
              <a:buClr>
                <a:srgbClr val="1CADE4"/>
              </a:buClr>
              <a:buSzPct val="80000"/>
              <a:defRPr/>
            </a:pPr>
            <a:r>
              <a:rPr lang="en-US" sz="2400" spc="10" dirty="0">
                <a:solidFill>
                  <a:prstClr val="black"/>
                </a:solidFill>
                <a:latin typeface="Roboto" panose="02000000000000000000"/>
              </a:rPr>
              <a:t>Una base de </a:t>
            </a:r>
            <a:r>
              <a:rPr lang="en-US" sz="2400" spc="10" dirty="0" err="1">
                <a:solidFill>
                  <a:prstClr val="black"/>
                </a:solidFill>
                <a:latin typeface="Roboto" panose="02000000000000000000"/>
              </a:rPr>
              <a:t>datos</a:t>
            </a:r>
            <a:r>
              <a:rPr lang="en-US" sz="2400" spc="10" dirty="0">
                <a:solidFill>
                  <a:prstClr val="black"/>
                </a:solidFill>
                <a:latin typeface="Roboto" panose="02000000000000000000"/>
              </a:rPr>
              <a:t> </a:t>
            </a:r>
            <a:r>
              <a:rPr lang="en-US" sz="2400" spc="10" dirty="0" err="1">
                <a:solidFill>
                  <a:prstClr val="black"/>
                </a:solidFill>
                <a:latin typeface="Roboto" panose="02000000000000000000"/>
              </a:rPr>
              <a:t>estatal</a:t>
            </a:r>
            <a:r>
              <a:rPr lang="en-US" sz="2400" spc="10" dirty="0">
                <a:solidFill>
                  <a:prstClr val="black"/>
                </a:solidFill>
                <a:latin typeface="Roboto" panose="02000000000000000000"/>
              </a:rPr>
              <a:t> para los </a:t>
            </a:r>
            <a:r>
              <a:rPr lang="en-US" sz="2400" spc="10" dirty="0" err="1">
                <a:solidFill>
                  <a:prstClr val="black"/>
                </a:solidFill>
                <a:latin typeface="Roboto" panose="02000000000000000000"/>
              </a:rPr>
              <a:t>profesionales</a:t>
            </a:r>
            <a:r>
              <a:rPr lang="en-US" sz="2400" spc="10" dirty="0">
                <a:solidFill>
                  <a:prstClr val="black"/>
                </a:solidFill>
                <a:latin typeface="Roboto" panose="02000000000000000000"/>
              </a:rPr>
              <a:t> de </a:t>
            </a:r>
            <a:r>
              <a:rPr lang="en-US" sz="2400" spc="10" dirty="0" err="1">
                <a:solidFill>
                  <a:prstClr val="black"/>
                </a:solidFill>
                <a:latin typeface="Roboto" panose="02000000000000000000"/>
              </a:rPr>
              <a:t>educación</a:t>
            </a:r>
            <a:r>
              <a:rPr lang="en-US" sz="2400" spc="10" dirty="0">
                <a:solidFill>
                  <a:prstClr val="black"/>
                </a:solidFill>
                <a:latin typeface="Roboto" panose="02000000000000000000"/>
              </a:rPr>
              <a:t> </a:t>
            </a:r>
            <a:r>
              <a:rPr lang="en-US" sz="2400" spc="10" dirty="0" err="1">
                <a:solidFill>
                  <a:prstClr val="black"/>
                </a:solidFill>
                <a:latin typeface="Roboto" panose="02000000000000000000"/>
              </a:rPr>
              <a:t>temprana</a:t>
            </a:r>
            <a:endParaRPr lang="en-US" sz="2400" spc="10" dirty="0">
              <a:solidFill>
                <a:prstClr val="black"/>
              </a:solidFill>
              <a:latin typeface="Roboto" panose="02000000000000000000"/>
            </a:endParaRPr>
          </a:p>
          <a:p>
            <a:pPr marL="457200" lvl="1" indent="-182563" fontAlgn="base">
              <a:spcBef>
                <a:spcPts val="300"/>
              </a:spcBef>
              <a:spcAft>
                <a:spcPts val="300"/>
              </a:spcAft>
              <a:buClr>
                <a:srgbClr val="1CADE4"/>
              </a:buClr>
              <a:buFont typeface="Wingdings 2" panose="05020102010507070707" pitchFamily="18" charset="2"/>
              <a:buChar char=""/>
              <a:defRPr/>
            </a:pPr>
            <a:r>
              <a:rPr lang="en-US" dirty="0" err="1">
                <a:solidFill>
                  <a:srgbClr val="262626"/>
                </a:solidFill>
                <a:latin typeface="Roboto" panose="02000000000000000000"/>
              </a:rPr>
              <a:t>Rastrear</a:t>
            </a:r>
            <a:r>
              <a:rPr lang="en-US" dirty="0">
                <a:solidFill>
                  <a:srgbClr val="262626"/>
                </a:solidFill>
                <a:latin typeface="Roboto" panose="02000000000000000000"/>
              </a:rPr>
              <a:t> y </a:t>
            </a:r>
            <a:r>
              <a:rPr lang="en-US" dirty="0" err="1">
                <a:solidFill>
                  <a:srgbClr val="262626"/>
                </a:solidFill>
                <a:latin typeface="Roboto" panose="02000000000000000000"/>
              </a:rPr>
              <a:t>promover</a:t>
            </a:r>
            <a:r>
              <a:rPr lang="en-US" dirty="0">
                <a:solidFill>
                  <a:srgbClr val="262626"/>
                </a:solidFill>
                <a:latin typeface="Roboto" panose="02000000000000000000"/>
              </a:rPr>
              <a:t> el </a:t>
            </a:r>
            <a:r>
              <a:rPr lang="en-US" dirty="0" err="1">
                <a:solidFill>
                  <a:srgbClr val="262626"/>
                </a:solidFill>
                <a:latin typeface="Roboto" panose="02000000000000000000"/>
              </a:rPr>
              <a:t>desarrollo</a:t>
            </a:r>
            <a:r>
              <a:rPr lang="en-US" dirty="0">
                <a:solidFill>
                  <a:srgbClr val="262626"/>
                </a:solidFill>
                <a:latin typeface="Roboto" panose="02000000000000000000"/>
              </a:rPr>
              <a:t> </a:t>
            </a:r>
            <a:r>
              <a:rPr lang="en-US" dirty="0" err="1">
                <a:solidFill>
                  <a:srgbClr val="262626"/>
                </a:solidFill>
                <a:latin typeface="Roboto" panose="02000000000000000000"/>
              </a:rPr>
              <a:t>profesional</a:t>
            </a:r>
            <a:endParaRPr lang="en-US" dirty="0">
              <a:solidFill>
                <a:srgbClr val="262626"/>
              </a:solidFill>
              <a:latin typeface="Roboto" panose="02000000000000000000"/>
            </a:endParaRPr>
          </a:p>
          <a:p>
            <a:pPr marL="182563" lvl="0" indent="-182563" fontAlgn="base">
              <a:lnSpc>
                <a:spcPct val="95000"/>
              </a:lnSpc>
              <a:spcBef>
                <a:spcPts val="1400"/>
              </a:spcBef>
              <a:spcAft>
                <a:spcPts val="200"/>
              </a:spcAft>
              <a:buClr>
                <a:srgbClr val="1CADE4"/>
              </a:buClr>
              <a:buSzPct val="80000"/>
              <a:defRPr/>
            </a:pPr>
            <a:r>
              <a:rPr lang="en-US" sz="2400" spc="10" dirty="0">
                <a:solidFill>
                  <a:prstClr val="black"/>
                </a:solidFill>
                <a:latin typeface="Roboto" panose="02000000000000000000"/>
              </a:rPr>
              <a:t>Seguro y </a:t>
            </a:r>
            <a:r>
              <a:rPr lang="en-US" sz="2400" spc="10" dirty="0" err="1">
                <a:solidFill>
                  <a:prstClr val="black"/>
                </a:solidFill>
                <a:latin typeface="Roboto" panose="02000000000000000000"/>
              </a:rPr>
              <a:t>confidencial</a:t>
            </a:r>
            <a:endParaRPr lang="en-US" sz="2400" spc="10" dirty="0">
              <a:solidFill>
                <a:prstClr val="black"/>
              </a:solidFill>
              <a:latin typeface="Roboto" panose="02000000000000000000"/>
            </a:endParaRPr>
          </a:p>
          <a:p>
            <a:pPr marL="182563" lvl="0" indent="-182563" fontAlgn="base">
              <a:lnSpc>
                <a:spcPct val="95000"/>
              </a:lnSpc>
              <a:spcBef>
                <a:spcPts val="1400"/>
              </a:spcBef>
              <a:spcAft>
                <a:spcPts val="200"/>
              </a:spcAft>
              <a:buClr>
                <a:srgbClr val="1CADE4"/>
              </a:buClr>
              <a:buSzPct val="80000"/>
              <a:defRPr/>
            </a:pPr>
            <a:r>
              <a:rPr lang="en-US" sz="2400" spc="10" dirty="0" err="1">
                <a:solidFill>
                  <a:prstClr val="black"/>
                </a:solidFill>
                <a:latin typeface="Roboto" panose="02000000000000000000"/>
              </a:rPr>
              <a:t>Gratuito</a:t>
            </a:r>
            <a:endParaRPr lang="en-US" sz="2400" spc="10" dirty="0">
              <a:solidFill>
                <a:prstClr val="black"/>
              </a:solidFill>
              <a:latin typeface="Roboto" panose="02000000000000000000"/>
            </a:endParaRPr>
          </a:p>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p:txBody>
      </p:sp>
      <p:sp>
        <p:nvSpPr>
          <p:cNvPr id="3" name="Slide Number Placeholder 2">
            <a:extLst>
              <a:ext uri="{FF2B5EF4-FFF2-40B4-BE49-F238E27FC236}">
                <a16:creationId xmlns:a16="http://schemas.microsoft.com/office/drawing/2014/main" id="{5FE1CFEA-B5E9-3A46-B628-F9D320176AD6}"/>
              </a:ext>
            </a:extLst>
          </p:cNvPr>
          <p:cNvSpPr>
            <a:spLocks noGrp="1"/>
          </p:cNvSpPr>
          <p:nvPr>
            <p:ph type="sldNum" sz="quarter" idx="12"/>
          </p:nvPr>
        </p:nvSpPr>
        <p:spPr/>
        <p:txBody>
          <a:bodyPr/>
          <a:lstStyle/>
          <a:p>
            <a:fld id="{87A795C6-1771-F642-B030-3EAE2033F627}" type="slidenum">
              <a:rPr lang="en-US" smtClean="0"/>
              <a:t>3</a:t>
            </a:fld>
            <a:endParaRPr lang="en-US" dirty="0"/>
          </a:p>
        </p:txBody>
      </p:sp>
      <p:grpSp>
        <p:nvGrpSpPr>
          <p:cNvPr id="17414" name="Group 4">
            <a:extLst>
              <a:ext uri="{FF2B5EF4-FFF2-40B4-BE49-F238E27FC236}">
                <a16:creationId xmlns:a16="http://schemas.microsoft.com/office/drawing/2014/main" id="{4F05BC59-5706-BE41-B17B-AA0C2E8865E7}"/>
              </a:ext>
            </a:extLst>
          </p:cNvPr>
          <p:cNvGrpSpPr>
            <a:grpSpLocks/>
          </p:cNvGrpSpPr>
          <p:nvPr/>
        </p:nvGrpSpPr>
        <p:grpSpPr bwMode="auto">
          <a:xfrm>
            <a:off x="1794013" y="6184702"/>
            <a:ext cx="4663937" cy="499971"/>
            <a:chOff x="438102" y="5901012"/>
            <a:chExt cx="5364182" cy="676738"/>
          </a:xfrm>
        </p:grpSpPr>
        <p:pic>
          <p:nvPicPr>
            <p:cNvPr id="39947" name="Picture 8">
              <a:extLst>
                <a:ext uri="{FF2B5EF4-FFF2-40B4-BE49-F238E27FC236}">
                  <a16:creationId xmlns:a16="http://schemas.microsoft.com/office/drawing/2014/main" id="{F2A3974D-964D-0742-B19D-763C3DA9D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025" y="5964973"/>
              <a:ext cx="1154854" cy="52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9948" name="Picture 9">
              <a:extLst>
                <a:ext uri="{FF2B5EF4-FFF2-40B4-BE49-F238E27FC236}">
                  <a16:creationId xmlns:a16="http://schemas.microsoft.com/office/drawing/2014/main" id="{432D2CCE-471F-8B46-AD57-C15F47C43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326" y="5956378"/>
              <a:ext cx="1095731" cy="53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9" name="Picture 11">
              <a:extLst>
                <a:ext uri="{FF2B5EF4-FFF2-40B4-BE49-F238E27FC236}">
                  <a16:creationId xmlns:a16="http://schemas.microsoft.com/office/drawing/2014/main" id="{5814F229-5512-9D44-AE5F-8CC313F392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102" y="6008768"/>
              <a:ext cx="1549817" cy="43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a:extLst>
                <a:ext uri="{FF2B5EF4-FFF2-40B4-BE49-F238E27FC236}">
                  <a16:creationId xmlns:a16="http://schemas.microsoft.com/office/drawing/2014/main" id="{BDE5DAC5-38F3-BF4E-8630-0202514F98D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5848" y="5901012"/>
              <a:ext cx="646436" cy="6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1F43D50C-3E47-5948-B4C7-184AD289B3EA}"/>
              </a:ext>
            </a:extLst>
          </p:cNvPr>
          <p:cNvGrpSpPr/>
          <p:nvPr/>
        </p:nvGrpSpPr>
        <p:grpSpPr>
          <a:xfrm>
            <a:off x="7178566" y="6356351"/>
            <a:ext cx="1003228" cy="432396"/>
            <a:chOff x="7178566" y="6356351"/>
            <a:chExt cx="1003228" cy="432396"/>
          </a:xfrm>
        </p:grpSpPr>
        <p:pic>
          <p:nvPicPr>
            <p:cNvPr id="15" name="Picture 6">
              <a:extLst>
                <a:ext uri="{FF2B5EF4-FFF2-40B4-BE49-F238E27FC236}">
                  <a16:creationId xmlns:a16="http://schemas.microsoft.com/office/drawing/2014/main" id="{DBD30F7E-7663-FE46-AE4B-7ADE318085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15">
              <a:extLst>
                <a:ext uri="{FF2B5EF4-FFF2-40B4-BE49-F238E27FC236}">
                  <a16:creationId xmlns:a16="http://schemas.microsoft.com/office/drawing/2014/main" id="{D226F09F-8ED4-B74D-81DF-962EB0B84FDA}"/>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0" name="Rectangle 15">
            <a:extLst>
              <a:ext uri="{FF2B5EF4-FFF2-40B4-BE49-F238E27FC236}">
                <a16:creationId xmlns:a16="http://schemas.microsoft.com/office/drawing/2014/main" id="{0325DFC5-BF80-5944-8A10-2D0E726D17DC}"/>
              </a:ext>
            </a:extLst>
          </p:cNvPr>
          <p:cNvSpPr>
            <a:spLocks noChangeArrowheads="1"/>
          </p:cNvSpPr>
          <p:nvPr/>
        </p:nvSpPr>
        <p:spPr bwMode="auto">
          <a:xfrm flipH="1">
            <a:off x="4202466" y="6179813"/>
            <a:ext cx="70796"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pic>
        <p:nvPicPr>
          <p:cNvPr id="22" name="Picture 21">
            <a:extLst>
              <a:ext uri="{FF2B5EF4-FFF2-40B4-BE49-F238E27FC236}">
                <a16:creationId xmlns:a16="http://schemas.microsoft.com/office/drawing/2014/main" id="{122FEAF9-A90A-864E-9F7F-11163B730C4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480060"/>
          </a:xfrm>
          <a:prstGeom prst="rect">
            <a:avLst/>
          </a:prstGeom>
          <a:noFill/>
          <a:ln>
            <a:noFill/>
          </a:ln>
        </p:spPr>
      </p:pic>
      <p:pic>
        <p:nvPicPr>
          <p:cNvPr id="9" name="Content Placeholder 8">
            <a:extLst>
              <a:ext uri="{FF2B5EF4-FFF2-40B4-BE49-F238E27FC236}">
                <a16:creationId xmlns:a16="http://schemas.microsoft.com/office/drawing/2014/main" id="{28B081AA-F060-4783-AFFB-1234E77BC86D}"/>
              </a:ext>
            </a:extLst>
          </p:cNvPr>
          <p:cNvPicPr>
            <a:picLocks noGrp="1" noChangeAspect="1"/>
          </p:cNvPicPr>
          <p:nvPr>
            <p:ph sz="half" idx="2"/>
          </p:nvPr>
        </p:nvPicPr>
        <p:blipFill>
          <a:blip r:embed="rId9"/>
          <a:stretch>
            <a:fillRect/>
          </a:stretch>
        </p:blipFill>
        <p:spPr>
          <a:xfrm>
            <a:off x="4629152" y="2384327"/>
            <a:ext cx="3886200" cy="2590800"/>
          </a:xfrm>
          <a:prstGeom prst="rect">
            <a:avLst/>
          </a:prstGeom>
        </p:spPr>
      </p:pic>
    </p:spTree>
    <p:extLst>
      <p:ext uri="{BB962C8B-B14F-4D97-AF65-F5344CB8AC3E}">
        <p14:creationId xmlns:p14="http://schemas.microsoft.com/office/powerpoint/2010/main" val="423369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9CA4C4-2515-45D3-A873-1179FA9F2783}"/>
              </a:ext>
            </a:extLst>
          </p:cNvPr>
          <p:cNvSpPr>
            <a:spLocks noGrp="1"/>
          </p:cNvSpPr>
          <p:nvPr>
            <p:ph idx="1"/>
          </p:nvPr>
        </p:nvSpPr>
        <p:spPr>
          <a:xfrm>
            <a:off x="628650" y="2121877"/>
            <a:ext cx="7886700" cy="4055086"/>
          </a:xfrm>
        </p:spPr>
        <p:txBody>
          <a:bodyPr>
            <a:normAutofit/>
          </a:bodyPr>
          <a:lstStyle/>
          <a:p>
            <a:pPr marL="182563" lvl="0" indent="-182563" eaLnBrk="0" fontAlgn="base" hangingPunct="0">
              <a:lnSpc>
                <a:spcPct val="95000"/>
              </a:lnSpc>
              <a:spcBef>
                <a:spcPts val="1400"/>
              </a:spcBef>
              <a:spcAft>
                <a:spcPts val="200"/>
              </a:spcAft>
              <a:buClr>
                <a:srgbClr val="1CADE4"/>
              </a:buClr>
              <a:buSzPct val="80000"/>
              <a:defRPr/>
            </a:pPr>
            <a:r>
              <a:rPr lang="en-US" spc="10" dirty="0">
                <a:solidFill>
                  <a:prstClr val="black"/>
                </a:solidFill>
                <a:latin typeface="Roboto" panose="02000000000000000000"/>
              </a:rPr>
              <a:t>Desarrollo </a:t>
            </a:r>
            <a:r>
              <a:rPr lang="en-US" spc="10" dirty="0" err="1">
                <a:solidFill>
                  <a:prstClr val="black"/>
                </a:solidFill>
                <a:latin typeface="Roboto" panose="02000000000000000000"/>
              </a:rPr>
              <a:t>profesional</a:t>
            </a:r>
            <a:r>
              <a:rPr lang="en-US" spc="10" dirty="0">
                <a:solidFill>
                  <a:prstClr val="black"/>
                </a:solidFill>
                <a:latin typeface="Roboto" panose="02000000000000000000"/>
              </a:rPr>
              <a:t> </a:t>
            </a:r>
            <a:r>
              <a:rPr lang="en-US" spc="10" dirty="0" err="1">
                <a:solidFill>
                  <a:prstClr val="black"/>
                </a:solidFill>
                <a:latin typeface="Roboto" panose="02000000000000000000"/>
              </a:rPr>
              <a:t>accesible</a:t>
            </a:r>
            <a:endParaRPr lang="en-US" spc="10" dirty="0">
              <a:solidFill>
                <a:prstClr val="black"/>
              </a:solidFill>
              <a:latin typeface="Roboto" panose="02000000000000000000"/>
            </a:endParaRPr>
          </a:p>
          <a:p>
            <a:pPr marL="457200" lvl="1" indent="-182563" eaLnBrk="0" fontAlgn="base" hangingPunct="0">
              <a:spcBef>
                <a:spcPts val="300"/>
              </a:spcBef>
              <a:spcAft>
                <a:spcPts val="300"/>
              </a:spcAft>
              <a:buClr>
                <a:srgbClr val="1CADE4"/>
              </a:buClr>
              <a:buFont typeface="Wingdings 2" panose="05020102010507070707" pitchFamily="18" charset="2"/>
              <a:buChar char=""/>
              <a:defRPr/>
            </a:pPr>
            <a:r>
              <a:rPr lang="en-US" dirty="0" err="1">
                <a:solidFill>
                  <a:srgbClr val="262626"/>
                </a:solidFill>
                <a:latin typeface="Roboto" panose="02000000000000000000"/>
              </a:rPr>
              <a:t>Acceso</a:t>
            </a:r>
            <a:r>
              <a:rPr lang="en-US" dirty="0">
                <a:solidFill>
                  <a:srgbClr val="262626"/>
                </a:solidFill>
                <a:latin typeface="Roboto" panose="02000000000000000000"/>
              </a:rPr>
              <a:t> a una </a:t>
            </a:r>
            <a:r>
              <a:rPr lang="en-US" dirty="0" err="1">
                <a:solidFill>
                  <a:srgbClr val="262626"/>
                </a:solidFill>
                <a:latin typeface="Roboto" panose="02000000000000000000"/>
              </a:rPr>
              <a:t>rama</a:t>
            </a:r>
            <a:r>
              <a:rPr lang="en-US" dirty="0">
                <a:solidFill>
                  <a:srgbClr val="262626"/>
                </a:solidFill>
                <a:latin typeface="Roboto" panose="02000000000000000000"/>
              </a:rPr>
              <a:t> de </a:t>
            </a:r>
            <a:r>
              <a:rPr lang="en-US" dirty="0" err="1">
                <a:solidFill>
                  <a:srgbClr val="262626"/>
                </a:solidFill>
                <a:latin typeface="Roboto" panose="02000000000000000000"/>
              </a:rPr>
              <a:t>recursos</a:t>
            </a:r>
            <a:r>
              <a:rPr lang="en-US" dirty="0">
                <a:solidFill>
                  <a:srgbClr val="262626"/>
                </a:solidFill>
                <a:latin typeface="Roboto" panose="02000000000000000000"/>
              </a:rPr>
              <a:t> </a:t>
            </a:r>
            <a:r>
              <a:rPr lang="en-US" dirty="0" err="1">
                <a:solidFill>
                  <a:srgbClr val="262626"/>
                </a:solidFill>
                <a:latin typeface="Roboto" panose="02000000000000000000"/>
              </a:rPr>
              <a:t>profesionales</a:t>
            </a:r>
            <a:endParaRPr lang="en-US" dirty="0">
              <a:solidFill>
                <a:srgbClr val="262626"/>
              </a:solidFill>
              <a:latin typeface="Roboto" panose="02000000000000000000"/>
            </a:endParaRPr>
          </a:p>
          <a:p>
            <a:pPr marL="182563" lvl="0" indent="-182563" eaLnBrk="0" fontAlgn="base" hangingPunct="0">
              <a:lnSpc>
                <a:spcPct val="95000"/>
              </a:lnSpc>
              <a:spcBef>
                <a:spcPts val="1400"/>
              </a:spcBef>
              <a:spcAft>
                <a:spcPts val="200"/>
              </a:spcAft>
              <a:buClr>
                <a:srgbClr val="1CADE4"/>
              </a:buClr>
              <a:buSzPct val="80000"/>
              <a:defRPr/>
            </a:pPr>
            <a:r>
              <a:rPr lang="en-US" spc="10" dirty="0" err="1">
                <a:solidFill>
                  <a:prstClr val="black"/>
                </a:solidFill>
                <a:latin typeface="Roboto" panose="02000000000000000000"/>
              </a:rPr>
              <a:t>Contribuir</a:t>
            </a:r>
            <a:r>
              <a:rPr lang="en-US" spc="10" dirty="0">
                <a:solidFill>
                  <a:prstClr val="black"/>
                </a:solidFill>
                <a:latin typeface="Roboto" panose="02000000000000000000"/>
              </a:rPr>
              <a:t> al </a:t>
            </a:r>
            <a:r>
              <a:rPr lang="en-US" spc="10" dirty="0" err="1">
                <a:solidFill>
                  <a:prstClr val="black"/>
                </a:solidFill>
                <a:latin typeface="Roboto" panose="02000000000000000000"/>
              </a:rPr>
              <a:t>cambio</a:t>
            </a:r>
            <a:r>
              <a:rPr lang="en-US" spc="10" dirty="0">
                <a:solidFill>
                  <a:prstClr val="black"/>
                </a:solidFill>
                <a:latin typeface="Roboto" panose="02000000000000000000"/>
              </a:rPr>
              <a:t> de gran </a:t>
            </a:r>
            <a:r>
              <a:rPr lang="en-US" spc="10" dirty="0" err="1">
                <a:solidFill>
                  <a:prstClr val="black"/>
                </a:solidFill>
                <a:latin typeface="Roboto" panose="02000000000000000000"/>
              </a:rPr>
              <a:t>escala</a:t>
            </a:r>
            <a:endParaRPr lang="en-US" spc="10" dirty="0">
              <a:solidFill>
                <a:prstClr val="black"/>
              </a:solidFill>
              <a:latin typeface="Roboto" panose="02000000000000000000"/>
            </a:endParaRPr>
          </a:p>
          <a:p>
            <a:pPr marL="457200" lvl="1" indent="-182563" eaLnBrk="0" fontAlgn="base" hangingPunct="0">
              <a:spcBef>
                <a:spcPts val="300"/>
              </a:spcBef>
              <a:spcAft>
                <a:spcPts val="300"/>
              </a:spcAft>
              <a:buClr>
                <a:srgbClr val="1CADE4"/>
              </a:buClr>
              <a:buFont typeface="Wingdings 2" panose="05020102010507070707" pitchFamily="18" charset="2"/>
              <a:buChar char=""/>
              <a:defRPr/>
            </a:pPr>
            <a:r>
              <a:rPr lang="en-US" sz="2200" dirty="0" err="1">
                <a:solidFill>
                  <a:srgbClr val="262626"/>
                </a:solidFill>
                <a:latin typeface="Roboto" panose="02000000000000000000"/>
              </a:rPr>
              <a:t>Informar</a:t>
            </a:r>
            <a:r>
              <a:rPr lang="en-US" sz="2200" dirty="0">
                <a:solidFill>
                  <a:srgbClr val="262626"/>
                </a:solidFill>
                <a:latin typeface="Roboto" panose="02000000000000000000"/>
              </a:rPr>
              <a:t> la </a:t>
            </a:r>
            <a:r>
              <a:rPr lang="en-US" sz="2200" dirty="0" err="1">
                <a:solidFill>
                  <a:srgbClr val="262626"/>
                </a:solidFill>
                <a:latin typeface="Roboto" panose="02000000000000000000"/>
              </a:rPr>
              <a:t>política</a:t>
            </a:r>
            <a:endParaRPr lang="en-US" sz="2200" dirty="0">
              <a:solidFill>
                <a:srgbClr val="262626"/>
              </a:solidFill>
              <a:latin typeface="Roboto" panose="02000000000000000000"/>
            </a:endParaRPr>
          </a:p>
          <a:p>
            <a:pPr marL="730250" lvl="2" indent="-182563" eaLnBrk="0" fontAlgn="base" hangingPunct="0">
              <a:spcBef>
                <a:spcPts val="300"/>
              </a:spcBef>
              <a:spcAft>
                <a:spcPts val="300"/>
              </a:spcAft>
              <a:buClr>
                <a:srgbClr val="1CADE4"/>
              </a:buClr>
              <a:buFont typeface="Wingdings 2" panose="05020102010507070707" pitchFamily="18" charset="2"/>
              <a:buChar char=""/>
              <a:defRPr/>
            </a:pPr>
            <a:r>
              <a:rPr lang="en-US" dirty="0" err="1">
                <a:solidFill>
                  <a:srgbClr val="262626"/>
                </a:solidFill>
                <a:latin typeface="Roboto" panose="02000000000000000000"/>
              </a:rPr>
              <a:t>Avanzar</a:t>
            </a:r>
            <a:r>
              <a:rPr lang="en-US" dirty="0">
                <a:solidFill>
                  <a:srgbClr val="262626"/>
                </a:solidFill>
                <a:latin typeface="Roboto" panose="02000000000000000000"/>
              </a:rPr>
              <a:t> el </a:t>
            </a:r>
            <a:r>
              <a:rPr lang="en-US" dirty="0" err="1">
                <a:solidFill>
                  <a:srgbClr val="262626"/>
                </a:solidFill>
                <a:latin typeface="Roboto" panose="02000000000000000000"/>
              </a:rPr>
              <a:t>conocimiento</a:t>
            </a:r>
            <a:r>
              <a:rPr lang="en-US" dirty="0">
                <a:solidFill>
                  <a:srgbClr val="262626"/>
                </a:solidFill>
                <a:latin typeface="Roboto" panose="02000000000000000000"/>
              </a:rPr>
              <a:t> del campo de </a:t>
            </a:r>
            <a:r>
              <a:rPr lang="en-US" dirty="0" err="1">
                <a:solidFill>
                  <a:srgbClr val="262626"/>
                </a:solidFill>
                <a:latin typeface="Roboto" panose="02000000000000000000"/>
              </a:rPr>
              <a:t>educación</a:t>
            </a:r>
            <a:r>
              <a:rPr lang="en-US" dirty="0">
                <a:solidFill>
                  <a:srgbClr val="262626"/>
                </a:solidFill>
                <a:latin typeface="Roboto" panose="02000000000000000000"/>
              </a:rPr>
              <a:t> </a:t>
            </a:r>
            <a:r>
              <a:rPr lang="en-US" dirty="0" err="1">
                <a:solidFill>
                  <a:srgbClr val="262626"/>
                </a:solidFill>
                <a:latin typeface="Roboto" panose="02000000000000000000"/>
              </a:rPr>
              <a:t>temprana</a:t>
            </a:r>
            <a:endParaRPr lang="en-US" dirty="0">
              <a:solidFill>
                <a:srgbClr val="262626"/>
              </a:solidFill>
              <a:latin typeface="Roboto" panose="02000000000000000000"/>
            </a:endParaRPr>
          </a:p>
          <a:p>
            <a:pPr marL="730250" lvl="2" indent="-182563" eaLnBrk="0" fontAlgn="base" hangingPunct="0">
              <a:spcBef>
                <a:spcPts val="300"/>
              </a:spcBef>
              <a:spcAft>
                <a:spcPts val="300"/>
              </a:spcAft>
              <a:buClr>
                <a:srgbClr val="1CADE4"/>
              </a:buClr>
              <a:buFont typeface="Wingdings 2" panose="05020102010507070707" pitchFamily="18" charset="2"/>
              <a:buChar char=""/>
              <a:defRPr/>
            </a:pPr>
            <a:r>
              <a:rPr lang="en-US" dirty="0">
                <a:solidFill>
                  <a:srgbClr val="262626"/>
                </a:solidFill>
                <a:latin typeface="Roboto" panose="02000000000000000000"/>
              </a:rPr>
              <a:t>Se </a:t>
            </a:r>
            <a:r>
              <a:rPr lang="en-US" dirty="0" err="1">
                <a:solidFill>
                  <a:srgbClr val="262626"/>
                </a:solidFill>
                <a:latin typeface="Roboto" panose="02000000000000000000"/>
              </a:rPr>
              <a:t>usa</a:t>
            </a:r>
            <a:r>
              <a:rPr lang="en-US" dirty="0">
                <a:solidFill>
                  <a:srgbClr val="262626"/>
                </a:solidFill>
                <a:latin typeface="Roboto" panose="02000000000000000000"/>
              </a:rPr>
              <a:t> los </a:t>
            </a:r>
            <a:r>
              <a:rPr lang="en-US" dirty="0" err="1">
                <a:solidFill>
                  <a:srgbClr val="262626"/>
                </a:solidFill>
                <a:latin typeface="Roboto" panose="02000000000000000000"/>
              </a:rPr>
              <a:t>datos</a:t>
            </a:r>
            <a:r>
              <a:rPr lang="en-US" dirty="0">
                <a:solidFill>
                  <a:srgbClr val="262626"/>
                </a:solidFill>
                <a:latin typeface="Roboto" panose="02000000000000000000"/>
              </a:rPr>
              <a:t> para </a:t>
            </a:r>
            <a:r>
              <a:rPr lang="en-US" dirty="0" err="1">
                <a:solidFill>
                  <a:srgbClr val="262626"/>
                </a:solidFill>
                <a:latin typeface="Roboto" panose="02000000000000000000"/>
              </a:rPr>
              <a:t>abogar</a:t>
            </a:r>
            <a:r>
              <a:rPr lang="en-US" dirty="0">
                <a:solidFill>
                  <a:srgbClr val="262626"/>
                </a:solidFill>
                <a:latin typeface="Roboto" panose="02000000000000000000"/>
              </a:rPr>
              <a:t> por </a:t>
            </a:r>
            <a:r>
              <a:rPr lang="en-US" dirty="0" err="1">
                <a:solidFill>
                  <a:srgbClr val="262626"/>
                </a:solidFill>
                <a:latin typeface="Roboto" panose="02000000000000000000"/>
              </a:rPr>
              <a:t>legislación</a:t>
            </a:r>
            <a:r>
              <a:rPr lang="en-US" dirty="0">
                <a:solidFill>
                  <a:srgbClr val="262626"/>
                </a:solidFill>
                <a:latin typeface="Roboto" panose="02000000000000000000"/>
              </a:rPr>
              <a:t> que </a:t>
            </a:r>
            <a:r>
              <a:rPr lang="en-US" dirty="0" err="1">
                <a:solidFill>
                  <a:srgbClr val="262626"/>
                </a:solidFill>
                <a:latin typeface="Roboto" panose="02000000000000000000"/>
              </a:rPr>
              <a:t>augmenta</a:t>
            </a:r>
            <a:r>
              <a:rPr lang="en-US" dirty="0">
                <a:solidFill>
                  <a:srgbClr val="262626"/>
                </a:solidFill>
                <a:latin typeface="Roboto" panose="02000000000000000000"/>
              </a:rPr>
              <a:t> los </a:t>
            </a:r>
            <a:r>
              <a:rPr lang="en-US" dirty="0" err="1">
                <a:solidFill>
                  <a:srgbClr val="262626"/>
                </a:solidFill>
                <a:latin typeface="Roboto" panose="02000000000000000000"/>
              </a:rPr>
              <a:t>recursos</a:t>
            </a:r>
            <a:r>
              <a:rPr lang="en-US" dirty="0">
                <a:solidFill>
                  <a:srgbClr val="262626"/>
                </a:solidFill>
                <a:latin typeface="Roboto" panose="02000000000000000000"/>
              </a:rPr>
              <a:t> de </a:t>
            </a:r>
            <a:r>
              <a:rPr lang="en-US" dirty="0" err="1">
                <a:solidFill>
                  <a:srgbClr val="262626"/>
                </a:solidFill>
                <a:latin typeface="Roboto" panose="02000000000000000000"/>
              </a:rPr>
              <a:t>educación</a:t>
            </a:r>
            <a:r>
              <a:rPr lang="en-US" dirty="0">
                <a:solidFill>
                  <a:srgbClr val="262626"/>
                </a:solidFill>
                <a:latin typeface="Roboto" panose="02000000000000000000"/>
              </a:rPr>
              <a:t> </a:t>
            </a:r>
            <a:r>
              <a:rPr lang="en-US" dirty="0" err="1">
                <a:solidFill>
                  <a:srgbClr val="262626"/>
                </a:solidFill>
                <a:latin typeface="Roboto" panose="02000000000000000000"/>
              </a:rPr>
              <a:t>temprana</a:t>
            </a:r>
            <a:endParaRPr lang="en-US" dirty="0">
              <a:solidFill>
                <a:srgbClr val="262626"/>
              </a:solidFill>
              <a:latin typeface="Roboto" panose="02000000000000000000"/>
            </a:endParaRPr>
          </a:p>
          <a:p>
            <a:endParaRPr lang="en-US" dirty="0"/>
          </a:p>
        </p:txBody>
      </p:sp>
      <p:sp>
        <p:nvSpPr>
          <p:cNvPr id="9" name="Slide Number Placeholder 8">
            <a:extLst>
              <a:ext uri="{FF2B5EF4-FFF2-40B4-BE49-F238E27FC236}">
                <a16:creationId xmlns:a16="http://schemas.microsoft.com/office/drawing/2014/main" id="{C944CCAD-D915-F74D-A6D4-A60B80B85B2F}"/>
              </a:ext>
            </a:extLst>
          </p:cNvPr>
          <p:cNvSpPr>
            <a:spLocks noGrp="1"/>
          </p:cNvSpPr>
          <p:nvPr>
            <p:ph type="sldNum" sz="quarter" idx="12"/>
          </p:nvPr>
        </p:nvSpPr>
        <p:spPr/>
        <p:txBody>
          <a:bodyPr/>
          <a:lstStyle/>
          <a:p>
            <a:fld id="{BDA2337B-2E28-264A-BDFC-D1076BB664D8}" type="slidenum">
              <a:rPr lang="en-US" smtClean="0"/>
              <a:t>4</a:t>
            </a:fld>
            <a:endParaRPr lang="en-US" dirty="0"/>
          </a:p>
        </p:txBody>
      </p:sp>
      <p:pic>
        <p:nvPicPr>
          <p:cNvPr id="18" name="Picture 17" descr="S:\Agency logos,  CCALA logos, etc\CCALA Logo\For Web - 72dpi\CCALA_Logo_Web_S.jpg">
            <a:extLst>
              <a:ext uri="{FF2B5EF4-FFF2-40B4-BE49-F238E27FC236}">
                <a16:creationId xmlns:a16="http://schemas.microsoft.com/office/drawing/2014/main" id="{89639588-A6F2-424F-9287-54C9CC9765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15350" y="6436225"/>
            <a:ext cx="522179" cy="205375"/>
          </a:xfrm>
          <a:prstGeom prst="rect">
            <a:avLst/>
          </a:prstGeom>
          <a:noFill/>
          <a:ln>
            <a:noFill/>
          </a:ln>
        </p:spPr>
      </p:pic>
      <p:pic>
        <p:nvPicPr>
          <p:cNvPr id="11" name="Picture 10">
            <a:extLst>
              <a:ext uri="{FF2B5EF4-FFF2-40B4-BE49-F238E27FC236}">
                <a16:creationId xmlns:a16="http://schemas.microsoft.com/office/drawing/2014/main" id="{5C6FE4CE-9BB9-BD48-B650-7E1D321F4DC8}"/>
              </a:ext>
            </a:extLst>
          </p:cNvPr>
          <p:cNvPicPr>
            <a:picLocks noChangeAspect="1"/>
          </p:cNvPicPr>
          <p:nvPr/>
        </p:nvPicPr>
        <p:blipFill>
          <a:blip r:embed="rId4"/>
          <a:stretch>
            <a:fillRect/>
          </a:stretch>
        </p:blipFill>
        <p:spPr>
          <a:xfrm>
            <a:off x="0" y="0"/>
            <a:ext cx="9144000" cy="1489364"/>
          </a:xfrm>
          <a:prstGeom prst="rect">
            <a:avLst/>
          </a:prstGeom>
        </p:spPr>
      </p:pic>
      <p:sp>
        <p:nvSpPr>
          <p:cNvPr id="2" name="Title 1">
            <a:extLst>
              <a:ext uri="{FF2B5EF4-FFF2-40B4-BE49-F238E27FC236}">
                <a16:creationId xmlns:a16="http://schemas.microsoft.com/office/drawing/2014/main" id="{FAEBF083-C6B3-4242-A278-E2D3C5141B3B}"/>
              </a:ext>
            </a:extLst>
          </p:cNvPr>
          <p:cNvSpPr>
            <a:spLocks noGrp="1"/>
          </p:cNvSpPr>
          <p:nvPr>
            <p:ph type="title"/>
          </p:nvPr>
        </p:nvSpPr>
        <p:spPr>
          <a:xfrm>
            <a:off x="628650" y="1090246"/>
            <a:ext cx="7886700" cy="1207477"/>
          </a:xfrm>
        </p:spPr>
        <p:txBody>
          <a:bodyPr>
            <a:normAutofit/>
          </a:bodyPr>
          <a:lstStyle/>
          <a:p>
            <a:r>
              <a:rPr lang="es-E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¿Por qué debería de inscribirme?</a:t>
            </a:r>
            <a:endParaRPr lang="en-U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2477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810CEC4-1BF7-407E-BDDE-410C084B3CFA}"/>
              </a:ext>
            </a:extLst>
          </p:cNvPr>
          <p:cNvPicPr>
            <a:picLocks noGrp="1" noChangeAspect="1"/>
          </p:cNvPicPr>
          <p:nvPr>
            <p:ph sz="half" idx="2"/>
          </p:nvPr>
        </p:nvPicPr>
        <p:blipFill>
          <a:blip r:embed="rId3"/>
          <a:stretch>
            <a:fillRect/>
          </a:stretch>
        </p:blipFill>
        <p:spPr>
          <a:xfrm>
            <a:off x="5005385" y="2309860"/>
            <a:ext cx="3623844" cy="2408791"/>
          </a:xfrm>
          <a:prstGeom prst="rect">
            <a:avLst/>
          </a:prstGeom>
        </p:spPr>
      </p:pic>
      <p:sp>
        <p:nvSpPr>
          <p:cNvPr id="19460" name="Rectangle 5">
            <a:extLst>
              <a:ext uri="{FF2B5EF4-FFF2-40B4-BE49-F238E27FC236}">
                <a16:creationId xmlns:a16="http://schemas.microsoft.com/office/drawing/2014/main" id="{1AC5E418-145B-1A4E-A448-28C7A75A7791}"/>
              </a:ext>
            </a:extLst>
          </p:cNvPr>
          <p:cNvSpPr>
            <a:spLocks noGrp="1" noChangeArrowheads="1"/>
          </p:cNvSpPr>
          <p:nvPr>
            <p:ph type="title"/>
          </p:nvPr>
        </p:nvSpPr>
        <p:spPr/>
        <p:txBody>
          <a:bodyPr anchor="ctr">
            <a:normAutofit/>
          </a:bodyPr>
          <a:lstStyle/>
          <a:p>
            <a:pPr>
              <a:defRPr/>
            </a:pPr>
            <a:r>
              <a:rPr lang="es-E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¿Qué son los recursos que ofrece el Registro?</a:t>
            </a:r>
            <a:endParaRPr lang="en-U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endParaRPr>
          </a:p>
        </p:txBody>
      </p:sp>
      <p:sp>
        <p:nvSpPr>
          <p:cNvPr id="39939" name="Rectangle 4">
            <a:extLst>
              <a:ext uri="{FF2B5EF4-FFF2-40B4-BE49-F238E27FC236}">
                <a16:creationId xmlns:a16="http://schemas.microsoft.com/office/drawing/2014/main" id="{93988843-E12D-B847-92BF-B0B6DE37D16D}"/>
              </a:ext>
            </a:extLst>
          </p:cNvPr>
          <p:cNvSpPr>
            <a:spLocks noGrp="1" noChangeArrowheads="1"/>
          </p:cNvSpPr>
          <p:nvPr>
            <p:ph sz="half" idx="1"/>
          </p:nvPr>
        </p:nvSpPr>
        <p:spPr/>
        <p:txBody>
          <a:bodyPr>
            <a:noAutofit/>
          </a:bodyPr>
          <a:lstStyle/>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p:txBody>
      </p:sp>
      <p:sp>
        <p:nvSpPr>
          <p:cNvPr id="3" name="Slide Number Placeholder 2">
            <a:extLst>
              <a:ext uri="{FF2B5EF4-FFF2-40B4-BE49-F238E27FC236}">
                <a16:creationId xmlns:a16="http://schemas.microsoft.com/office/drawing/2014/main" id="{5FE1CFEA-B5E9-3A46-B628-F9D320176AD6}"/>
              </a:ext>
            </a:extLst>
          </p:cNvPr>
          <p:cNvSpPr>
            <a:spLocks noGrp="1"/>
          </p:cNvSpPr>
          <p:nvPr>
            <p:ph type="sldNum" sz="quarter" idx="12"/>
          </p:nvPr>
        </p:nvSpPr>
        <p:spPr/>
        <p:txBody>
          <a:bodyPr/>
          <a:lstStyle/>
          <a:p>
            <a:fld id="{87A795C6-1771-F642-B030-3EAE2033F627}" type="slidenum">
              <a:rPr lang="en-US" smtClean="0"/>
              <a:t>5</a:t>
            </a:fld>
            <a:endParaRPr lang="en-US" dirty="0"/>
          </a:p>
        </p:txBody>
      </p:sp>
      <p:grpSp>
        <p:nvGrpSpPr>
          <p:cNvPr id="2" name="Group 1">
            <a:extLst>
              <a:ext uri="{FF2B5EF4-FFF2-40B4-BE49-F238E27FC236}">
                <a16:creationId xmlns:a16="http://schemas.microsoft.com/office/drawing/2014/main" id="{1F43D50C-3E47-5948-B4C7-184AD289B3EA}"/>
              </a:ext>
            </a:extLst>
          </p:cNvPr>
          <p:cNvGrpSpPr/>
          <p:nvPr/>
        </p:nvGrpSpPr>
        <p:grpSpPr>
          <a:xfrm>
            <a:off x="7178566" y="6356351"/>
            <a:ext cx="1003228" cy="432396"/>
            <a:chOff x="7178566" y="6356351"/>
            <a:chExt cx="1003228" cy="432396"/>
          </a:xfrm>
        </p:grpSpPr>
        <p:pic>
          <p:nvPicPr>
            <p:cNvPr id="15" name="Picture 6">
              <a:extLst>
                <a:ext uri="{FF2B5EF4-FFF2-40B4-BE49-F238E27FC236}">
                  <a16:creationId xmlns:a16="http://schemas.microsoft.com/office/drawing/2014/main" id="{DBD30F7E-7663-FE46-AE4B-7ADE31808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15">
              <a:extLst>
                <a:ext uri="{FF2B5EF4-FFF2-40B4-BE49-F238E27FC236}">
                  <a16:creationId xmlns:a16="http://schemas.microsoft.com/office/drawing/2014/main" id="{D226F09F-8ED4-B74D-81DF-962EB0B84FDA}"/>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0" name="Rectangle 15">
            <a:extLst>
              <a:ext uri="{FF2B5EF4-FFF2-40B4-BE49-F238E27FC236}">
                <a16:creationId xmlns:a16="http://schemas.microsoft.com/office/drawing/2014/main" id="{0325DFC5-BF80-5944-8A10-2D0E726D17DC}"/>
              </a:ext>
            </a:extLst>
          </p:cNvPr>
          <p:cNvSpPr>
            <a:spLocks noChangeArrowheads="1"/>
          </p:cNvSpPr>
          <p:nvPr/>
        </p:nvSpPr>
        <p:spPr bwMode="auto">
          <a:xfrm flipH="1">
            <a:off x="4202466" y="6179813"/>
            <a:ext cx="70796"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pic>
        <p:nvPicPr>
          <p:cNvPr id="22" name="Picture 21">
            <a:extLst>
              <a:ext uri="{FF2B5EF4-FFF2-40B4-BE49-F238E27FC236}">
                <a16:creationId xmlns:a16="http://schemas.microsoft.com/office/drawing/2014/main" id="{122FEAF9-A90A-864E-9F7F-11163B730C4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480060"/>
          </a:xfrm>
          <a:prstGeom prst="rect">
            <a:avLst/>
          </a:prstGeom>
          <a:noFill/>
          <a:ln>
            <a:noFill/>
          </a:ln>
        </p:spPr>
      </p:pic>
      <p:sp>
        <p:nvSpPr>
          <p:cNvPr id="4" name="TextBox 3">
            <a:extLst>
              <a:ext uri="{FF2B5EF4-FFF2-40B4-BE49-F238E27FC236}">
                <a16:creationId xmlns:a16="http://schemas.microsoft.com/office/drawing/2014/main" id="{9ED1EE7B-3616-44FB-BA56-2FA9CA46D63B}"/>
              </a:ext>
            </a:extLst>
          </p:cNvPr>
          <p:cNvSpPr txBox="1"/>
          <p:nvPr/>
        </p:nvSpPr>
        <p:spPr>
          <a:xfrm>
            <a:off x="441755" y="1655724"/>
            <a:ext cx="4965132" cy="4493538"/>
          </a:xfrm>
          <a:prstGeom prst="rect">
            <a:avLst/>
          </a:prstGeom>
          <a:noFill/>
        </p:spPr>
        <p:txBody>
          <a:bodyPr wrap="square" rtlCol="0">
            <a:spAutoFit/>
          </a:bodyPr>
          <a:lstStyle/>
          <a:p>
            <a:pPr lvl="1">
              <a:spcBef>
                <a:spcPct val="20000"/>
              </a:spcBef>
              <a:defRPr/>
            </a:pPr>
            <a:r>
              <a:rPr lang="es-ES" sz="2600" kern="0" dirty="0">
                <a:solidFill>
                  <a:prstClr val="black"/>
                </a:solidFill>
                <a:latin typeface="Roboto" panose="02000000000000000000"/>
                <a:cs typeface="Arial" panose="020B0604020202020204" pitchFamily="34" charset="0"/>
              </a:rPr>
              <a:t>El Registro ofrece una rama de recursos profesionales: </a:t>
            </a:r>
          </a:p>
          <a:p>
            <a:pPr marL="914400" lvl="1" indent="-457200">
              <a:spcBef>
                <a:spcPct val="20000"/>
              </a:spcBef>
              <a:buFont typeface="Arial" panose="020B0604020202020204" pitchFamily="34" charset="0"/>
              <a:buChar char="•"/>
              <a:defRPr/>
            </a:pPr>
            <a:r>
              <a:rPr lang="es-ES" sz="2600" kern="0" dirty="0">
                <a:solidFill>
                  <a:prstClr val="black"/>
                </a:solidFill>
                <a:latin typeface="Roboto" panose="02000000000000000000"/>
                <a:cs typeface="Arial" panose="020B0604020202020204" pitchFamily="34" charset="0"/>
              </a:rPr>
              <a:t>Calendario de Capacitación</a:t>
            </a:r>
          </a:p>
          <a:p>
            <a:pPr marL="914400" lvl="1" indent="-457200">
              <a:spcBef>
                <a:spcPct val="20000"/>
              </a:spcBef>
              <a:buFont typeface="Arial" panose="020B0604020202020204" pitchFamily="34" charset="0"/>
              <a:buChar char="•"/>
              <a:defRPr/>
            </a:pPr>
            <a:r>
              <a:rPr lang="es-ES" sz="2600" kern="0" dirty="0">
                <a:solidFill>
                  <a:prstClr val="black"/>
                </a:solidFill>
                <a:latin typeface="Roboto" panose="02000000000000000000"/>
                <a:cs typeface="Arial" panose="020B0604020202020204" pitchFamily="34" charset="0"/>
              </a:rPr>
              <a:t>Reporte de Educación y Capacitación</a:t>
            </a:r>
          </a:p>
          <a:p>
            <a:pPr marL="914400" lvl="1" indent="-457200">
              <a:spcBef>
                <a:spcPct val="20000"/>
              </a:spcBef>
              <a:buFont typeface="Arial" panose="020B0604020202020204" pitchFamily="34" charset="0"/>
              <a:buChar char="•"/>
              <a:defRPr/>
            </a:pPr>
            <a:r>
              <a:rPr lang="es-ES" sz="2600" kern="0" dirty="0">
                <a:solidFill>
                  <a:prstClr val="black"/>
                </a:solidFill>
                <a:latin typeface="Roboto" panose="02000000000000000000"/>
                <a:cs typeface="Arial" panose="020B0604020202020204" pitchFamily="34" charset="0"/>
              </a:rPr>
              <a:t>Estipendios Aplicar</a:t>
            </a:r>
          </a:p>
          <a:p>
            <a:pPr marL="914400" lvl="1" indent="-457200">
              <a:spcBef>
                <a:spcPct val="20000"/>
              </a:spcBef>
              <a:buFont typeface="Arial" panose="020B0604020202020204" pitchFamily="34" charset="0"/>
              <a:buChar char="•"/>
              <a:defRPr/>
            </a:pPr>
            <a:r>
              <a:rPr lang="es-ES" sz="2600" kern="0" dirty="0">
                <a:solidFill>
                  <a:prstClr val="black"/>
                </a:solidFill>
                <a:latin typeface="Roboto" panose="02000000000000000000"/>
                <a:cs typeface="Arial" panose="020B0604020202020204" pitchFamily="34" charset="0"/>
              </a:rPr>
              <a:t>Instrumento para Crear </a:t>
            </a:r>
            <a:br>
              <a:rPr lang="es-ES" sz="2600" kern="0" dirty="0">
                <a:solidFill>
                  <a:prstClr val="black"/>
                </a:solidFill>
                <a:latin typeface="Roboto" panose="02000000000000000000"/>
                <a:cs typeface="Arial" panose="020B0604020202020204" pitchFamily="34" charset="0"/>
              </a:rPr>
            </a:br>
            <a:r>
              <a:rPr lang="es-ES" sz="2600" kern="0" dirty="0">
                <a:solidFill>
                  <a:prstClr val="black"/>
                </a:solidFill>
                <a:latin typeface="Roboto" panose="02000000000000000000"/>
                <a:cs typeface="Arial" panose="020B0604020202020204" pitchFamily="34" charset="0"/>
              </a:rPr>
              <a:t>un Currículum Vitae</a:t>
            </a:r>
          </a:p>
          <a:p>
            <a:pPr marL="914400" lvl="1" indent="-457200">
              <a:spcBef>
                <a:spcPct val="20000"/>
              </a:spcBef>
              <a:buFont typeface="Arial" panose="020B0604020202020204" pitchFamily="34" charset="0"/>
              <a:buChar char="•"/>
              <a:defRPr/>
            </a:pPr>
            <a:r>
              <a:rPr lang="es-ES" sz="2600" kern="0" dirty="0">
                <a:solidFill>
                  <a:prstClr val="black"/>
                </a:solidFill>
                <a:latin typeface="Roboto" panose="02000000000000000000"/>
                <a:cs typeface="Arial" panose="020B0604020202020204" pitchFamily="34" charset="0"/>
              </a:rPr>
              <a:t>Tablón de Trabajo</a:t>
            </a:r>
          </a:p>
        </p:txBody>
      </p:sp>
    </p:spTree>
    <p:extLst>
      <p:ext uri="{BB962C8B-B14F-4D97-AF65-F5344CB8AC3E}">
        <p14:creationId xmlns:p14="http://schemas.microsoft.com/office/powerpoint/2010/main" val="7548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a:extLst>
              <a:ext uri="{FF2B5EF4-FFF2-40B4-BE49-F238E27FC236}">
                <a16:creationId xmlns:a16="http://schemas.microsoft.com/office/drawing/2014/main" id="{1AC5E418-145B-1A4E-A448-28C7A75A7791}"/>
              </a:ext>
            </a:extLst>
          </p:cNvPr>
          <p:cNvSpPr>
            <a:spLocks noGrp="1" noChangeArrowheads="1"/>
          </p:cNvSpPr>
          <p:nvPr>
            <p:ph type="title"/>
          </p:nvPr>
        </p:nvSpPr>
        <p:spPr/>
        <p:txBody>
          <a:bodyPr anchor="ctr">
            <a:normAutofit/>
          </a:bodyPr>
          <a:lstStyle/>
          <a:p>
            <a:pPr>
              <a:defRPr/>
            </a:pPr>
            <a:r>
              <a:rPr lang="es-E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Soy dueña de un cuidado familiar: ¿cómo me beneficia el Registro?</a:t>
            </a:r>
            <a:endParaRPr lang="en-U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endParaRPr>
          </a:p>
        </p:txBody>
      </p:sp>
      <p:sp>
        <p:nvSpPr>
          <p:cNvPr id="39939" name="Rectangle 4">
            <a:extLst>
              <a:ext uri="{FF2B5EF4-FFF2-40B4-BE49-F238E27FC236}">
                <a16:creationId xmlns:a16="http://schemas.microsoft.com/office/drawing/2014/main" id="{93988843-E12D-B847-92BF-B0B6DE37D16D}"/>
              </a:ext>
            </a:extLst>
          </p:cNvPr>
          <p:cNvSpPr>
            <a:spLocks noGrp="1" noChangeArrowheads="1"/>
          </p:cNvSpPr>
          <p:nvPr>
            <p:ph sz="half" idx="1"/>
          </p:nvPr>
        </p:nvSpPr>
        <p:spPr/>
        <p:txBody>
          <a:bodyPr>
            <a:noAutofit/>
          </a:bodyPr>
          <a:lstStyle/>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p:txBody>
      </p:sp>
      <p:sp>
        <p:nvSpPr>
          <p:cNvPr id="3" name="Slide Number Placeholder 2">
            <a:extLst>
              <a:ext uri="{FF2B5EF4-FFF2-40B4-BE49-F238E27FC236}">
                <a16:creationId xmlns:a16="http://schemas.microsoft.com/office/drawing/2014/main" id="{5FE1CFEA-B5E9-3A46-B628-F9D320176AD6}"/>
              </a:ext>
            </a:extLst>
          </p:cNvPr>
          <p:cNvSpPr>
            <a:spLocks noGrp="1"/>
          </p:cNvSpPr>
          <p:nvPr>
            <p:ph type="sldNum" sz="quarter" idx="12"/>
          </p:nvPr>
        </p:nvSpPr>
        <p:spPr/>
        <p:txBody>
          <a:bodyPr/>
          <a:lstStyle/>
          <a:p>
            <a:fld id="{87A795C6-1771-F642-B030-3EAE2033F627}" type="slidenum">
              <a:rPr lang="en-US" smtClean="0"/>
              <a:t>6</a:t>
            </a:fld>
            <a:endParaRPr lang="en-US" dirty="0"/>
          </a:p>
        </p:txBody>
      </p:sp>
      <p:grpSp>
        <p:nvGrpSpPr>
          <p:cNvPr id="2" name="Group 1">
            <a:extLst>
              <a:ext uri="{FF2B5EF4-FFF2-40B4-BE49-F238E27FC236}">
                <a16:creationId xmlns:a16="http://schemas.microsoft.com/office/drawing/2014/main" id="{1F43D50C-3E47-5948-B4C7-184AD289B3EA}"/>
              </a:ext>
            </a:extLst>
          </p:cNvPr>
          <p:cNvGrpSpPr/>
          <p:nvPr/>
        </p:nvGrpSpPr>
        <p:grpSpPr>
          <a:xfrm>
            <a:off x="7178566" y="6356351"/>
            <a:ext cx="1003228" cy="432396"/>
            <a:chOff x="7178566" y="6356351"/>
            <a:chExt cx="1003228" cy="432396"/>
          </a:xfrm>
        </p:grpSpPr>
        <p:pic>
          <p:nvPicPr>
            <p:cNvPr id="15" name="Picture 6">
              <a:extLst>
                <a:ext uri="{FF2B5EF4-FFF2-40B4-BE49-F238E27FC236}">
                  <a16:creationId xmlns:a16="http://schemas.microsoft.com/office/drawing/2014/main" id="{DBD30F7E-7663-FE46-AE4B-7ADE31808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15">
              <a:extLst>
                <a:ext uri="{FF2B5EF4-FFF2-40B4-BE49-F238E27FC236}">
                  <a16:creationId xmlns:a16="http://schemas.microsoft.com/office/drawing/2014/main" id="{D226F09F-8ED4-B74D-81DF-962EB0B84FDA}"/>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0" name="Rectangle 15">
            <a:extLst>
              <a:ext uri="{FF2B5EF4-FFF2-40B4-BE49-F238E27FC236}">
                <a16:creationId xmlns:a16="http://schemas.microsoft.com/office/drawing/2014/main" id="{0325DFC5-BF80-5944-8A10-2D0E726D17DC}"/>
              </a:ext>
            </a:extLst>
          </p:cNvPr>
          <p:cNvSpPr>
            <a:spLocks noChangeArrowheads="1"/>
          </p:cNvSpPr>
          <p:nvPr/>
        </p:nvSpPr>
        <p:spPr bwMode="auto">
          <a:xfrm flipH="1">
            <a:off x="4202466" y="6179813"/>
            <a:ext cx="70796"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pic>
        <p:nvPicPr>
          <p:cNvPr id="22" name="Picture 21">
            <a:extLst>
              <a:ext uri="{FF2B5EF4-FFF2-40B4-BE49-F238E27FC236}">
                <a16:creationId xmlns:a16="http://schemas.microsoft.com/office/drawing/2014/main" id="{122FEAF9-A90A-864E-9F7F-11163B730C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80060"/>
          </a:xfrm>
          <a:prstGeom prst="rect">
            <a:avLst/>
          </a:prstGeom>
          <a:noFill/>
          <a:ln>
            <a:noFill/>
          </a:ln>
        </p:spPr>
      </p:pic>
      <p:sp>
        <p:nvSpPr>
          <p:cNvPr id="4" name="TextBox 3">
            <a:extLst>
              <a:ext uri="{FF2B5EF4-FFF2-40B4-BE49-F238E27FC236}">
                <a16:creationId xmlns:a16="http://schemas.microsoft.com/office/drawing/2014/main" id="{134E96B6-8808-4BA3-894A-046A3C8B9E8A}"/>
              </a:ext>
            </a:extLst>
          </p:cNvPr>
          <p:cNvSpPr txBox="1"/>
          <p:nvPr/>
        </p:nvSpPr>
        <p:spPr>
          <a:xfrm>
            <a:off x="514831" y="1724429"/>
            <a:ext cx="4114319" cy="3711785"/>
          </a:xfrm>
          <a:prstGeom prst="rect">
            <a:avLst/>
          </a:prstGeom>
          <a:noFill/>
        </p:spPr>
        <p:txBody>
          <a:bodyPr wrap="square" rtlCol="0">
            <a:spAutoFit/>
          </a:bodyPr>
          <a:lstStyle/>
          <a:p>
            <a:pPr marL="342900" lvl="0" indent="-342900">
              <a:spcBef>
                <a:spcPct val="20000"/>
              </a:spcBef>
              <a:buFont typeface="Arial" pitchFamily="34" charset="0"/>
              <a:buChar char="•"/>
              <a:defRPr/>
            </a:pPr>
            <a:r>
              <a:rPr lang="es-ES" sz="2400" kern="0" dirty="0">
                <a:solidFill>
                  <a:prstClr val="black"/>
                </a:solidFill>
                <a:latin typeface="Roboto" panose="02000000000000000000"/>
                <a:cs typeface="Arial" panose="020B0604020202020204" pitchFamily="34" charset="0"/>
              </a:rPr>
              <a:t>Verificar el empleo</a:t>
            </a:r>
          </a:p>
          <a:p>
            <a:pPr marL="342900" lvl="0" indent="-342900">
              <a:spcBef>
                <a:spcPct val="20000"/>
              </a:spcBef>
              <a:buFont typeface="Arial" pitchFamily="34" charset="0"/>
              <a:buChar char="•"/>
              <a:defRPr/>
            </a:pPr>
            <a:r>
              <a:rPr lang="es-ES" sz="2400" kern="0" dirty="0">
                <a:solidFill>
                  <a:prstClr val="black"/>
                </a:solidFill>
                <a:latin typeface="Roboto" panose="02000000000000000000"/>
                <a:cs typeface="Arial" panose="020B0604020202020204" pitchFamily="34" charset="0"/>
              </a:rPr>
              <a:t>Almacenar y acceder documentos profesionales del personal</a:t>
            </a:r>
          </a:p>
          <a:p>
            <a:pPr marL="342900" lvl="0" indent="-342900">
              <a:spcBef>
                <a:spcPct val="20000"/>
              </a:spcBef>
              <a:buFont typeface="Arial" pitchFamily="34" charset="0"/>
              <a:buChar char="•"/>
              <a:defRPr/>
            </a:pPr>
            <a:r>
              <a:rPr lang="es-ES" sz="2400" kern="0" dirty="0">
                <a:solidFill>
                  <a:prstClr val="black"/>
                </a:solidFill>
                <a:latin typeface="Roboto" panose="02000000000000000000"/>
                <a:cs typeface="Arial" panose="020B0604020202020204" pitchFamily="34" charset="0"/>
              </a:rPr>
              <a:t>Generar reportes</a:t>
            </a:r>
          </a:p>
          <a:p>
            <a:pPr marL="342900" lvl="0" indent="-342900">
              <a:spcBef>
                <a:spcPct val="20000"/>
              </a:spcBef>
              <a:buFont typeface="Arial" pitchFamily="34" charset="0"/>
              <a:buChar char="•"/>
              <a:defRPr/>
            </a:pPr>
            <a:r>
              <a:rPr lang="es-ES" sz="2400" kern="0" dirty="0">
                <a:solidFill>
                  <a:prstClr val="black"/>
                </a:solidFill>
                <a:latin typeface="Roboto" panose="02000000000000000000"/>
                <a:cs typeface="Arial" panose="020B0604020202020204" pitchFamily="34" charset="0"/>
              </a:rPr>
              <a:t>Publicar anuncios en el Tablón de Trabajo</a:t>
            </a:r>
          </a:p>
          <a:p>
            <a:pPr marL="342900" lvl="0" indent="-342900">
              <a:spcBef>
                <a:spcPct val="20000"/>
              </a:spcBef>
              <a:buFont typeface="Arial" pitchFamily="34" charset="0"/>
              <a:buChar char="•"/>
              <a:defRPr/>
            </a:pPr>
            <a:r>
              <a:rPr lang="es-ES" sz="2400" kern="0" dirty="0">
                <a:solidFill>
                  <a:prstClr val="black"/>
                </a:solidFill>
                <a:latin typeface="Roboto" panose="02000000000000000000"/>
                <a:cs typeface="Arial" panose="020B0604020202020204" pitchFamily="34" charset="0"/>
              </a:rPr>
              <a:t>Inscribir al personal en capacitaciones</a:t>
            </a:r>
          </a:p>
        </p:txBody>
      </p:sp>
      <p:pic>
        <p:nvPicPr>
          <p:cNvPr id="7" name="Content Placeholder 6">
            <a:extLst>
              <a:ext uri="{FF2B5EF4-FFF2-40B4-BE49-F238E27FC236}">
                <a16:creationId xmlns:a16="http://schemas.microsoft.com/office/drawing/2014/main" id="{4A227589-326A-4C45-A5D6-C747C66F2FF8}"/>
              </a:ext>
            </a:extLst>
          </p:cNvPr>
          <p:cNvPicPr>
            <a:picLocks noGrp="1" noChangeAspect="1"/>
          </p:cNvPicPr>
          <p:nvPr>
            <p:ph sz="half" idx="2"/>
          </p:nvPr>
        </p:nvPicPr>
        <p:blipFill>
          <a:blip r:embed="rId5"/>
          <a:stretch>
            <a:fillRect/>
          </a:stretch>
        </p:blipFill>
        <p:spPr>
          <a:xfrm>
            <a:off x="4572000" y="1910951"/>
            <a:ext cx="3886200" cy="3338739"/>
          </a:xfrm>
          <a:prstGeom prst="rect">
            <a:avLst/>
          </a:prstGeom>
        </p:spPr>
      </p:pic>
    </p:spTree>
    <p:extLst>
      <p:ext uri="{BB962C8B-B14F-4D97-AF65-F5344CB8AC3E}">
        <p14:creationId xmlns:p14="http://schemas.microsoft.com/office/powerpoint/2010/main" val="415357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a:extLst>
              <a:ext uri="{FF2B5EF4-FFF2-40B4-BE49-F238E27FC236}">
                <a16:creationId xmlns:a16="http://schemas.microsoft.com/office/drawing/2014/main" id="{1AC5E418-145B-1A4E-A448-28C7A75A7791}"/>
              </a:ext>
            </a:extLst>
          </p:cNvPr>
          <p:cNvSpPr>
            <a:spLocks noGrp="1" noChangeArrowheads="1"/>
          </p:cNvSpPr>
          <p:nvPr>
            <p:ph type="title"/>
          </p:nvPr>
        </p:nvSpPr>
        <p:spPr>
          <a:xfrm>
            <a:off x="628650" y="414905"/>
            <a:ext cx="7886700" cy="1325563"/>
          </a:xfrm>
        </p:spPr>
        <p:txBody>
          <a:bodyPr anchor="ctr">
            <a:normAutofit/>
          </a:bodyPr>
          <a:lstStyle/>
          <a:p>
            <a:pPr>
              <a:defRPr/>
            </a:pPr>
            <a:r>
              <a:rPr lang="en-U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a:t>
            </a:r>
            <a:r>
              <a:rPr lang="en-US" altLang="en-US" sz="3600" dirty="0" err="1">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Cómo</a:t>
            </a:r>
            <a:r>
              <a:rPr lang="en-U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 me </a:t>
            </a:r>
            <a:r>
              <a:rPr lang="en-US" altLang="en-US" sz="3600" dirty="0" err="1">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inscribo</a:t>
            </a:r>
            <a:r>
              <a:rPr lang="en-U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a:t>
            </a:r>
          </a:p>
        </p:txBody>
      </p:sp>
      <p:sp>
        <p:nvSpPr>
          <p:cNvPr id="39939" name="Rectangle 4">
            <a:extLst>
              <a:ext uri="{FF2B5EF4-FFF2-40B4-BE49-F238E27FC236}">
                <a16:creationId xmlns:a16="http://schemas.microsoft.com/office/drawing/2014/main" id="{93988843-E12D-B847-92BF-B0B6DE37D16D}"/>
              </a:ext>
            </a:extLst>
          </p:cNvPr>
          <p:cNvSpPr>
            <a:spLocks noGrp="1" noChangeArrowheads="1"/>
          </p:cNvSpPr>
          <p:nvPr>
            <p:ph sz="half" idx="1"/>
          </p:nvPr>
        </p:nvSpPr>
        <p:spPr>
          <a:xfrm>
            <a:off x="628650" y="1172308"/>
            <a:ext cx="4000500" cy="5004655"/>
          </a:xfrm>
        </p:spPr>
        <p:txBody>
          <a:bodyPr>
            <a:noAutofit/>
          </a:bodyPr>
          <a:lstStyle/>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a:p>
            <a:pPr marL="457200" lvl="0" indent="-457200" eaLnBrk="0" fontAlgn="base" hangingPunct="0">
              <a:lnSpc>
                <a:spcPct val="100000"/>
              </a:lnSpc>
              <a:spcBef>
                <a:spcPct val="0"/>
              </a:spcBef>
              <a:spcAft>
                <a:spcPct val="0"/>
              </a:spcAft>
              <a:buAutoNum type="arabicPeriod"/>
            </a:pPr>
            <a:r>
              <a:rPr lang="en-US" altLang="en-US" sz="2400" dirty="0">
                <a:solidFill>
                  <a:prstClr val="black"/>
                </a:solidFill>
                <a:latin typeface="Roboto" panose="02000000000000000000"/>
                <a:cs typeface="Arial" panose="020B0604020202020204" pitchFamily="34" charset="0"/>
              </a:rPr>
              <a:t>Se </a:t>
            </a:r>
            <a:r>
              <a:rPr lang="en-US" altLang="en-US" sz="2400" dirty="0" err="1">
                <a:solidFill>
                  <a:prstClr val="black"/>
                </a:solidFill>
                <a:latin typeface="Roboto" panose="02000000000000000000"/>
                <a:cs typeface="Arial" panose="020B0604020202020204" pitchFamily="34" charset="0"/>
              </a:rPr>
              <a:t>necesita</a:t>
            </a:r>
            <a:r>
              <a:rPr lang="en-US" altLang="en-US" sz="2400" dirty="0">
                <a:solidFill>
                  <a:prstClr val="black"/>
                </a:solidFill>
                <a:latin typeface="Roboto" panose="02000000000000000000"/>
                <a:cs typeface="Arial" panose="020B0604020202020204" pitchFamily="34" charset="0"/>
              </a:rPr>
              <a:t> una </a:t>
            </a:r>
            <a:r>
              <a:rPr lang="en-US" altLang="en-US" sz="2400" dirty="0" err="1">
                <a:solidFill>
                  <a:prstClr val="black"/>
                </a:solidFill>
                <a:latin typeface="Roboto" panose="02000000000000000000"/>
                <a:cs typeface="Arial" panose="020B0604020202020204" pitchFamily="34" charset="0"/>
              </a:rPr>
              <a:t>dirección</a:t>
            </a:r>
            <a:r>
              <a:rPr lang="en-US" altLang="en-US" sz="2400" dirty="0">
                <a:solidFill>
                  <a:prstClr val="black"/>
                </a:solidFill>
                <a:latin typeface="Roboto" panose="02000000000000000000"/>
                <a:cs typeface="Arial" panose="020B0604020202020204" pitchFamily="34" charset="0"/>
              </a:rPr>
              <a:t> de </a:t>
            </a:r>
            <a:r>
              <a:rPr lang="en-US" altLang="en-US" sz="2400" dirty="0" err="1">
                <a:solidFill>
                  <a:prstClr val="black"/>
                </a:solidFill>
                <a:latin typeface="Roboto" panose="02000000000000000000"/>
                <a:cs typeface="Arial" panose="020B0604020202020204" pitchFamily="34" charset="0"/>
              </a:rPr>
              <a:t>correo</a:t>
            </a:r>
            <a:r>
              <a:rPr lang="en-US" altLang="en-US" sz="2400" dirty="0">
                <a:solidFill>
                  <a:prstClr val="black"/>
                </a:solidFill>
                <a:latin typeface="Roboto" panose="02000000000000000000"/>
                <a:cs typeface="Arial" panose="020B0604020202020204" pitchFamily="34" charset="0"/>
              </a:rPr>
              <a:t> </a:t>
            </a:r>
            <a:r>
              <a:rPr lang="en-US" altLang="en-US" sz="2400" dirty="0" err="1">
                <a:solidFill>
                  <a:prstClr val="black"/>
                </a:solidFill>
                <a:latin typeface="Roboto" panose="02000000000000000000"/>
                <a:cs typeface="Arial" panose="020B0604020202020204" pitchFamily="34" charset="0"/>
              </a:rPr>
              <a:t>electrónico</a:t>
            </a:r>
            <a:r>
              <a:rPr lang="en-US" altLang="en-US" sz="2400" dirty="0">
                <a:solidFill>
                  <a:prstClr val="black"/>
                </a:solidFill>
                <a:latin typeface="Roboto" panose="02000000000000000000"/>
                <a:cs typeface="Arial" panose="020B0604020202020204" pitchFamily="34" charset="0"/>
              </a:rPr>
              <a:t> </a:t>
            </a:r>
          </a:p>
          <a:p>
            <a:pPr marL="457200" lvl="0" indent="-457200" eaLnBrk="0" fontAlgn="base" hangingPunct="0">
              <a:lnSpc>
                <a:spcPct val="100000"/>
              </a:lnSpc>
              <a:spcBef>
                <a:spcPct val="0"/>
              </a:spcBef>
              <a:spcAft>
                <a:spcPct val="0"/>
              </a:spcAft>
              <a:buAutoNum type="arabicPeriod"/>
            </a:pPr>
            <a:r>
              <a:rPr lang="en-US" altLang="en-US" sz="2400" dirty="0" err="1">
                <a:solidFill>
                  <a:prstClr val="black"/>
                </a:solidFill>
                <a:latin typeface="Roboto" panose="02000000000000000000"/>
                <a:cs typeface="Arial" panose="020B0604020202020204" pitchFamily="34" charset="0"/>
              </a:rPr>
              <a:t>Visitar</a:t>
            </a:r>
            <a:r>
              <a:rPr lang="en-US" altLang="en-US" sz="2400" dirty="0">
                <a:solidFill>
                  <a:prstClr val="black"/>
                </a:solidFill>
                <a:latin typeface="Roboto" panose="02000000000000000000"/>
                <a:cs typeface="Arial" panose="020B0604020202020204" pitchFamily="34" charset="0"/>
              </a:rPr>
              <a:t> </a:t>
            </a:r>
            <a:r>
              <a:rPr lang="en-US" altLang="en-US" sz="2400" dirty="0">
                <a:solidFill>
                  <a:prstClr val="black"/>
                </a:solidFill>
                <a:latin typeface="Roboto" panose="02000000000000000000"/>
                <a:cs typeface="Arial" panose="020B0604020202020204" pitchFamily="34" charset="0"/>
                <a:hlinkClick r:id="rId3">
                  <a:extLst>
                    <a:ext uri="{A12FA001-AC4F-418D-AE19-62706E023703}">
                      <ahyp:hlinkClr xmlns:ahyp="http://schemas.microsoft.com/office/drawing/2018/hyperlinkcolor" val="tx"/>
                    </a:ext>
                  </a:extLst>
                </a:hlinkClick>
              </a:rPr>
              <a:t>www.caregistry.org</a:t>
            </a:r>
            <a:endParaRPr lang="en-US" altLang="en-US" sz="2400" dirty="0">
              <a:solidFill>
                <a:prstClr val="black"/>
              </a:solidFill>
              <a:latin typeface="Roboto" panose="02000000000000000000"/>
              <a:cs typeface="Arial" panose="020B0604020202020204" pitchFamily="34" charset="0"/>
            </a:endParaRPr>
          </a:p>
          <a:p>
            <a:pPr marL="457200" lvl="0" indent="-457200" eaLnBrk="0" fontAlgn="base" hangingPunct="0">
              <a:lnSpc>
                <a:spcPct val="100000"/>
              </a:lnSpc>
              <a:spcBef>
                <a:spcPct val="0"/>
              </a:spcBef>
              <a:spcAft>
                <a:spcPct val="0"/>
              </a:spcAft>
              <a:buAutoNum type="arabicPeriod"/>
            </a:pPr>
            <a:r>
              <a:rPr lang="en-US" altLang="en-US" sz="2400" dirty="0" err="1">
                <a:solidFill>
                  <a:prstClr val="black"/>
                </a:solidFill>
                <a:latin typeface="Roboto" panose="02000000000000000000"/>
                <a:cs typeface="Arial" panose="020B0604020202020204" pitchFamily="34" charset="0"/>
              </a:rPr>
              <a:t>Oprimir</a:t>
            </a:r>
            <a:r>
              <a:rPr lang="en-US" altLang="en-US" sz="2400" dirty="0">
                <a:solidFill>
                  <a:prstClr val="black"/>
                </a:solidFill>
                <a:latin typeface="Roboto" panose="02000000000000000000"/>
                <a:cs typeface="Arial" panose="020B0604020202020204" pitchFamily="34" charset="0"/>
              </a:rPr>
              <a:t> </a:t>
            </a:r>
          </a:p>
          <a:p>
            <a:pPr marL="0" lvl="0" indent="0" eaLnBrk="0" fontAlgn="base" hangingPunct="0">
              <a:lnSpc>
                <a:spcPct val="100000"/>
              </a:lnSpc>
              <a:spcBef>
                <a:spcPct val="0"/>
              </a:spcBef>
              <a:spcAft>
                <a:spcPct val="0"/>
              </a:spcAft>
              <a:buNone/>
            </a:pPr>
            <a:br>
              <a:rPr lang="en-US" altLang="en-US" sz="2400" dirty="0">
                <a:solidFill>
                  <a:prstClr val="black"/>
                </a:solidFill>
                <a:latin typeface="Roboto" panose="02000000000000000000"/>
                <a:cs typeface="Arial" panose="020B0604020202020204" pitchFamily="34" charset="0"/>
              </a:rPr>
            </a:br>
            <a:r>
              <a:rPr lang="en-US" altLang="en-US" sz="2400" dirty="0" err="1">
                <a:solidFill>
                  <a:prstClr val="black"/>
                </a:solidFill>
                <a:latin typeface="Roboto" panose="02000000000000000000"/>
                <a:cs typeface="Arial" panose="020B0604020202020204" pitchFamily="34" charset="0"/>
              </a:rPr>
              <a:t>Rellenar</a:t>
            </a:r>
            <a:r>
              <a:rPr lang="en-US" altLang="en-US" sz="2400" dirty="0">
                <a:solidFill>
                  <a:prstClr val="black"/>
                </a:solidFill>
                <a:latin typeface="Roboto" panose="02000000000000000000"/>
                <a:cs typeface="Arial" panose="020B0604020202020204" pitchFamily="34" charset="0"/>
              </a:rPr>
              <a:t> </a:t>
            </a:r>
            <a:r>
              <a:rPr lang="en-US" altLang="en-US" sz="2400" dirty="0" err="1">
                <a:solidFill>
                  <a:prstClr val="black"/>
                </a:solidFill>
                <a:latin typeface="Roboto" panose="02000000000000000000"/>
                <a:cs typeface="Arial" panose="020B0604020202020204" pitchFamily="34" charset="0"/>
              </a:rPr>
              <a:t>todos</a:t>
            </a:r>
            <a:r>
              <a:rPr lang="en-US" altLang="en-US" sz="2400" dirty="0">
                <a:solidFill>
                  <a:prstClr val="black"/>
                </a:solidFill>
                <a:latin typeface="Roboto" panose="02000000000000000000"/>
                <a:cs typeface="Arial" panose="020B0604020202020204" pitchFamily="34" charset="0"/>
              </a:rPr>
              <a:t> los </a:t>
            </a:r>
            <a:r>
              <a:rPr lang="en-US" altLang="en-US" sz="2400" dirty="0" err="1">
                <a:solidFill>
                  <a:prstClr val="black"/>
                </a:solidFill>
                <a:latin typeface="Roboto" panose="02000000000000000000"/>
                <a:cs typeface="Arial" panose="020B0604020202020204" pitchFamily="34" charset="0"/>
              </a:rPr>
              <a:t>campos</a:t>
            </a:r>
            <a:r>
              <a:rPr lang="en-US" altLang="en-US" sz="2400" dirty="0">
                <a:solidFill>
                  <a:prstClr val="black"/>
                </a:solidFill>
                <a:latin typeface="Roboto" panose="02000000000000000000"/>
                <a:cs typeface="Arial" panose="020B0604020202020204" pitchFamily="34" charset="0"/>
              </a:rPr>
              <a:t> con </a:t>
            </a:r>
            <a:r>
              <a:rPr lang="en-US" altLang="en-US" sz="2400" dirty="0" err="1">
                <a:solidFill>
                  <a:prstClr val="black"/>
                </a:solidFill>
                <a:latin typeface="Roboto" panose="02000000000000000000"/>
                <a:cs typeface="Arial" panose="020B0604020202020204" pitchFamily="34" charset="0"/>
              </a:rPr>
              <a:t>asterisco</a:t>
            </a:r>
            <a:endParaRPr lang="en-US" altLang="en-US" sz="2400" dirty="0">
              <a:solidFill>
                <a:prstClr val="black"/>
              </a:solidFill>
              <a:latin typeface="Roboto" panose="02000000000000000000"/>
              <a:cs typeface="Arial" panose="020B0604020202020204" pitchFamily="34" charset="0"/>
            </a:endParaRPr>
          </a:p>
          <a:p>
            <a:pPr marL="0" lvl="0" indent="0" eaLnBrk="0" fontAlgn="base" hangingPunct="0">
              <a:lnSpc>
                <a:spcPct val="100000"/>
              </a:lnSpc>
              <a:spcBef>
                <a:spcPct val="0"/>
              </a:spcBef>
              <a:spcAft>
                <a:spcPct val="0"/>
              </a:spcAft>
              <a:buNone/>
            </a:pPr>
            <a:r>
              <a:rPr lang="en-US" altLang="en-US" sz="2400" dirty="0">
                <a:solidFill>
                  <a:prstClr val="black"/>
                </a:solidFill>
                <a:latin typeface="Roboto" panose="02000000000000000000"/>
                <a:cs typeface="Arial" panose="020B0604020202020204" pitchFamily="34" charset="0"/>
              </a:rPr>
              <a:t>4.  </a:t>
            </a:r>
            <a:r>
              <a:rPr lang="en-US" altLang="en-US" sz="2400" dirty="0" err="1">
                <a:solidFill>
                  <a:prstClr val="black"/>
                </a:solidFill>
                <a:latin typeface="Roboto" panose="02000000000000000000"/>
                <a:cs typeface="Arial" panose="020B0604020202020204" pitchFamily="34" charset="0"/>
              </a:rPr>
              <a:t>Oprimir</a:t>
            </a:r>
            <a:r>
              <a:rPr lang="en-US" altLang="en-US" sz="2400" dirty="0">
                <a:solidFill>
                  <a:prstClr val="black"/>
                </a:solidFill>
                <a:latin typeface="Roboto" panose="02000000000000000000"/>
                <a:cs typeface="Arial" panose="020B0604020202020204" pitchFamily="34" charset="0"/>
              </a:rPr>
              <a:t> el enlace para </a:t>
            </a:r>
            <a:r>
              <a:rPr lang="en-US" altLang="en-US" sz="2400" dirty="0" err="1">
                <a:solidFill>
                  <a:prstClr val="black"/>
                </a:solidFill>
                <a:latin typeface="Roboto" panose="02000000000000000000"/>
                <a:cs typeface="Arial" panose="020B0604020202020204" pitchFamily="34" charset="0"/>
              </a:rPr>
              <a:t>verificar</a:t>
            </a:r>
            <a:r>
              <a:rPr lang="en-US" altLang="en-US" sz="2400" dirty="0">
                <a:solidFill>
                  <a:prstClr val="black"/>
                </a:solidFill>
                <a:latin typeface="Roboto" panose="02000000000000000000"/>
                <a:cs typeface="Arial" panose="020B0604020202020204" pitchFamily="34" charset="0"/>
              </a:rPr>
              <a:t> </a:t>
            </a:r>
            <a:r>
              <a:rPr lang="en-US" altLang="en-US" sz="2400" dirty="0" err="1">
                <a:solidFill>
                  <a:prstClr val="black"/>
                </a:solidFill>
                <a:latin typeface="Roboto" panose="02000000000000000000"/>
                <a:cs typeface="Arial" panose="020B0604020202020204" pitchFamily="34" charset="0"/>
              </a:rPr>
              <a:t>su</a:t>
            </a:r>
            <a:r>
              <a:rPr lang="en-US" altLang="en-US" sz="2400" dirty="0">
                <a:solidFill>
                  <a:prstClr val="black"/>
                </a:solidFill>
                <a:latin typeface="Roboto" panose="02000000000000000000"/>
                <a:cs typeface="Arial" panose="020B0604020202020204" pitchFamily="34" charset="0"/>
              </a:rPr>
              <a:t> </a:t>
            </a:r>
            <a:r>
              <a:rPr lang="en-US" altLang="en-US" sz="2400" dirty="0" err="1">
                <a:solidFill>
                  <a:prstClr val="black"/>
                </a:solidFill>
                <a:latin typeface="Roboto" panose="02000000000000000000"/>
                <a:cs typeface="Arial" panose="020B0604020202020204" pitchFamily="34" charset="0"/>
              </a:rPr>
              <a:t>dirección</a:t>
            </a:r>
            <a:r>
              <a:rPr lang="en-US" altLang="en-US" sz="2400" dirty="0">
                <a:solidFill>
                  <a:prstClr val="black"/>
                </a:solidFill>
                <a:latin typeface="Roboto" panose="02000000000000000000"/>
                <a:cs typeface="Arial" panose="020B0604020202020204" pitchFamily="34" charset="0"/>
              </a:rPr>
              <a:t> de </a:t>
            </a:r>
            <a:r>
              <a:rPr lang="en-US" altLang="en-US" sz="2400" dirty="0" err="1">
                <a:solidFill>
                  <a:prstClr val="black"/>
                </a:solidFill>
                <a:latin typeface="Roboto" panose="02000000000000000000"/>
                <a:cs typeface="Arial" panose="020B0604020202020204" pitchFamily="34" charset="0"/>
              </a:rPr>
              <a:t>correo</a:t>
            </a:r>
            <a:r>
              <a:rPr lang="en-US" altLang="en-US" sz="2400" dirty="0">
                <a:solidFill>
                  <a:prstClr val="black"/>
                </a:solidFill>
                <a:latin typeface="Roboto" panose="02000000000000000000"/>
                <a:cs typeface="Arial" panose="020B0604020202020204" pitchFamily="34" charset="0"/>
              </a:rPr>
              <a:t> </a:t>
            </a:r>
            <a:r>
              <a:rPr lang="en-US" altLang="en-US" sz="2400" dirty="0" err="1">
                <a:solidFill>
                  <a:prstClr val="black"/>
                </a:solidFill>
                <a:latin typeface="Roboto" panose="02000000000000000000"/>
                <a:cs typeface="Arial" panose="020B0604020202020204" pitchFamily="34" charset="0"/>
              </a:rPr>
              <a:t>electrónico</a:t>
            </a:r>
            <a:endParaRPr lang="en-US" altLang="en-US" sz="2400" dirty="0">
              <a:solidFill>
                <a:prstClr val="black"/>
              </a:solidFill>
              <a:latin typeface="Roboto" panose="02000000000000000000"/>
              <a:cs typeface="Arial" panose="020B0604020202020204" pitchFamily="34" charset="0"/>
            </a:endParaRPr>
          </a:p>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p:txBody>
      </p:sp>
      <p:sp>
        <p:nvSpPr>
          <p:cNvPr id="3" name="Slide Number Placeholder 2">
            <a:extLst>
              <a:ext uri="{FF2B5EF4-FFF2-40B4-BE49-F238E27FC236}">
                <a16:creationId xmlns:a16="http://schemas.microsoft.com/office/drawing/2014/main" id="{5FE1CFEA-B5E9-3A46-B628-F9D320176AD6}"/>
              </a:ext>
            </a:extLst>
          </p:cNvPr>
          <p:cNvSpPr>
            <a:spLocks noGrp="1"/>
          </p:cNvSpPr>
          <p:nvPr>
            <p:ph type="sldNum" sz="quarter" idx="12"/>
          </p:nvPr>
        </p:nvSpPr>
        <p:spPr/>
        <p:txBody>
          <a:bodyPr/>
          <a:lstStyle/>
          <a:p>
            <a:fld id="{87A795C6-1771-F642-B030-3EAE2033F627}" type="slidenum">
              <a:rPr lang="en-US" smtClean="0"/>
              <a:t>7</a:t>
            </a:fld>
            <a:endParaRPr lang="en-US" dirty="0"/>
          </a:p>
        </p:txBody>
      </p:sp>
      <p:grpSp>
        <p:nvGrpSpPr>
          <p:cNvPr id="2" name="Group 1">
            <a:extLst>
              <a:ext uri="{FF2B5EF4-FFF2-40B4-BE49-F238E27FC236}">
                <a16:creationId xmlns:a16="http://schemas.microsoft.com/office/drawing/2014/main" id="{1F43D50C-3E47-5948-B4C7-184AD289B3EA}"/>
              </a:ext>
            </a:extLst>
          </p:cNvPr>
          <p:cNvGrpSpPr/>
          <p:nvPr/>
        </p:nvGrpSpPr>
        <p:grpSpPr>
          <a:xfrm>
            <a:off x="7178566" y="6356351"/>
            <a:ext cx="1003228" cy="432396"/>
            <a:chOff x="7178566" y="6356351"/>
            <a:chExt cx="1003228" cy="432396"/>
          </a:xfrm>
        </p:grpSpPr>
        <p:pic>
          <p:nvPicPr>
            <p:cNvPr id="15" name="Picture 6">
              <a:extLst>
                <a:ext uri="{FF2B5EF4-FFF2-40B4-BE49-F238E27FC236}">
                  <a16:creationId xmlns:a16="http://schemas.microsoft.com/office/drawing/2014/main" id="{DBD30F7E-7663-FE46-AE4B-7ADE31808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15">
              <a:extLst>
                <a:ext uri="{FF2B5EF4-FFF2-40B4-BE49-F238E27FC236}">
                  <a16:creationId xmlns:a16="http://schemas.microsoft.com/office/drawing/2014/main" id="{D226F09F-8ED4-B74D-81DF-962EB0B84FDA}"/>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0" name="Rectangle 15">
            <a:extLst>
              <a:ext uri="{FF2B5EF4-FFF2-40B4-BE49-F238E27FC236}">
                <a16:creationId xmlns:a16="http://schemas.microsoft.com/office/drawing/2014/main" id="{0325DFC5-BF80-5944-8A10-2D0E726D17DC}"/>
              </a:ext>
            </a:extLst>
          </p:cNvPr>
          <p:cNvSpPr>
            <a:spLocks noChangeArrowheads="1"/>
          </p:cNvSpPr>
          <p:nvPr/>
        </p:nvSpPr>
        <p:spPr bwMode="auto">
          <a:xfrm flipH="1">
            <a:off x="4202466" y="6179813"/>
            <a:ext cx="70796"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pic>
        <p:nvPicPr>
          <p:cNvPr id="22" name="Picture 21">
            <a:extLst>
              <a:ext uri="{FF2B5EF4-FFF2-40B4-BE49-F238E27FC236}">
                <a16:creationId xmlns:a16="http://schemas.microsoft.com/office/drawing/2014/main" id="{122FEAF9-A90A-864E-9F7F-11163B730C4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480060"/>
          </a:xfrm>
          <a:prstGeom prst="rect">
            <a:avLst/>
          </a:prstGeom>
          <a:noFill/>
          <a:ln>
            <a:noFill/>
          </a:ln>
        </p:spPr>
      </p:pic>
      <p:sp>
        <p:nvSpPr>
          <p:cNvPr id="6" name="Callout: Down Arrow 5">
            <a:extLst>
              <a:ext uri="{FF2B5EF4-FFF2-40B4-BE49-F238E27FC236}">
                <a16:creationId xmlns:a16="http://schemas.microsoft.com/office/drawing/2014/main" id="{63F4B7F9-A68E-4D1D-966A-43A4E656F664}"/>
              </a:ext>
            </a:extLst>
          </p:cNvPr>
          <p:cNvSpPr/>
          <p:nvPr/>
        </p:nvSpPr>
        <p:spPr>
          <a:xfrm>
            <a:off x="5402520" y="1610581"/>
            <a:ext cx="2644930" cy="969160"/>
          </a:xfrm>
          <a:prstGeom prst="downArrowCallout">
            <a:avLst/>
          </a:prstGeom>
          <a:solidFill>
            <a:srgbClr val="408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CEB065C-0B18-42E2-9B89-5A4C7A4A0A5D}"/>
              </a:ext>
            </a:extLst>
          </p:cNvPr>
          <p:cNvSpPr txBox="1"/>
          <p:nvPr/>
        </p:nvSpPr>
        <p:spPr>
          <a:xfrm>
            <a:off x="5899002" y="1695051"/>
            <a:ext cx="1785476" cy="400110"/>
          </a:xfrm>
          <a:prstGeom prst="rect">
            <a:avLst/>
          </a:prstGeom>
          <a:noFill/>
        </p:spPr>
        <p:txBody>
          <a:bodyPr wrap="square" rtlCol="0">
            <a:spAutoFit/>
          </a:bodyPr>
          <a:lstStyle/>
          <a:p>
            <a:r>
              <a:rPr lang="en-US" sz="2000" b="1" dirty="0" err="1">
                <a:solidFill>
                  <a:schemeClr val="bg1"/>
                </a:solidFill>
                <a:latin typeface="Roboto" panose="02000000000000000000" pitchFamily="2" charset="0"/>
                <a:ea typeface="Roboto" panose="02000000000000000000" pitchFamily="2" charset="0"/>
              </a:rPr>
              <a:t>Vea</a:t>
            </a:r>
            <a:r>
              <a:rPr lang="en-US" sz="2000" b="1" dirty="0">
                <a:solidFill>
                  <a:schemeClr val="bg1"/>
                </a:solidFill>
                <a:latin typeface="Roboto" panose="02000000000000000000" pitchFamily="2" charset="0"/>
                <a:ea typeface="Roboto" panose="02000000000000000000" pitchFamily="2" charset="0"/>
              </a:rPr>
              <a:t> el </a:t>
            </a:r>
            <a:r>
              <a:rPr lang="en-US" sz="2000" b="1" dirty="0" err="1">
                <a:solidFill>
                  <a:schemeClr val="bg1"/>
                </a:solidFill>
                <a:latin typeface="Roboto" panose="02000000000000000000" pitchFamily="2" charset="0"/>
                <a:ea typeface="Roboto" panose="02000000000000000000" pitchFamily="2" charset="0"/>
              </a:rPr>
              <a:t>vídeo</a:t>
            </a:r>
            <a:endParaRPr lang="en-US" sz="2000" b="1" dirty="0">
              <a:solidFill>
                <a:schemeClr val="bg1"/>
              </a:solidFill>
              <a:latin typeface="Roboto" panose="02000000000000000000" pitchFamily="2" charset="0"/>
              <a:ea typeface="Roboto" panose="02000000000000000000" pitchFamily="2" charset="0"/>
            </a:endParaRPr>
          </a:p>
        </p:txBody>
      </p:sp>
      <p:pic>
        <p:nvPicPr>
          <p:cNvPr id="10" name="Content Placeholder 9">
            <a:extLst>
              <a:ext uri="{FF2B5EF4-FFF2-40B4-BE49-F238E27FC236}">
                <a16:creationId xmlns:a16="http://schemas.microsoft.com/office/drawing/2014/main" id="{98305ADF-5C5D-48E0-ADF1-2DC0D3529CE0}"/>
              </a:ext>
            </a:extLst>
          </p:cNvPr>
          <p:cNvPicPr>
            <a:picLocks noGrp="1" noChangeAspect="1"/>
          </p:cNvPicPr>
          <p:nvPr>
            <p:ph sz="half" idx="2"/>
          </p:nvPr>
        </p:nvPicPr>
        <p:blipFill>
          <a:blip r:embed="rId6"/>
          <a:stretch>
            <a:fillRect/>
          </a:stretch>
        </p:blipFill>
        <p:spPr>
          <a:xfrm>
            <a:off x="4629150" y="2647012"/>
            <a:ext cx="3886200" cy="2708563"/>
          </a:xfrm>
          <a:prstGeom prst="rect">
            <a:avLst/>
          </a:prstGeom>
        </p:spPr>
      </p:pic>
      <p:pic>
        <p:nvPicPr>
          <p:cNvPr id="11" name="Picture 10">
            <a:extLst>
              <a:ext uri="{FF2B5EF4-FFF2-40B4-BE49-F238E27FC236}">
                <a16:creationId xmlns:a16="http://schemas.microsoft.com/office/drawing/2014/main" id="{BCBCD901-7950-425B-809F-485DA07D4BBC}"/>
              </a:ext>
            </a:extLst>
          </p:cNvPr>
          <p:cNvPicPr>
            <a:picLocks noChangeAspect="1"/>
          </p:cNvPicPr>
          <p:nvPr/>
        </p:nvPicPr>
        <p:blipFill>
          <a:blip r:embed="rId7"/>
          <a:stretch>
            <a:fillRect/>
          </a:stretch>
        </p:blipFill>
        <p:spPr>
          <a:xfrm>
            <a:off x="2250963" y="3444615"/>
            <a:ext cx="2378187" cy="528486"/>
          </a:xfrm>
          <a:prstGeom prst="rect">
            <a:avLst/>
          </a:prstGeom>
        </p:spPr>
      </p:pic>
    </p:spTree>
    <p:extLst>
      <p:ext uri="{BB962C8B-B14F-4D97-AF65-F5344CB8AC3E}">
        <p14:creationId xmlns:p14="http://schemas.microsoft.com/office/powerpoint/2010/main" val="59558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600" y="1690688"/>
            <a:ext cx="5487708"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309" y="1691164"/>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EBF083-C6B3-4242-A278-E2D3C5141B3B}"/>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s-E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Necesito ayuda. ¿Con quién me comunico para conseguir asistencia?</a:t>
            </a:r>
            <a:endParaRPr lang="en-U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F135E18F-1DC5-4791-AD30-0FCABE6805B4}"/>
              </a:ext>
            </a:extLst>
          </p:cNvPr>
          <p:cNvSpPr>
            <a:spLocks noGrp="1"/>
          </p:cNvSpPr>
          <p:nvPr>
            <p:ph sz="half" idx="1"/>
          </p:nvPr>
        </p:nvSpPr>
        <p:spPr>
          <a:xfrm>
            <a:off x="628649" y="1828800"/>
            <a:ext cx="4165988" cy="3338512"/>
          </a:xfrm>
        </p:spPr>
        <p:txBody>
          <a:bodyPr vert="horz" lIns="91440" tIns="45720" rIns="91440" bIns="45720" rtlCol="0" anchor="t">
            <a:normAutofit lnSpcReduction="10000"/>
          </a:bodyPr>
          <a:lstStyle/>
          <a:p>
            <a:pPr marL="0" indent="0">
              <a:lnSpc>
                <a:spcPct val="100000"/>
              </a:lnSpc>
              <a:buNone/>
            </a:pPr>
            <a:r>
              <a:rPr lang="es-ES" sz="1800" dirty="0">
                <a:solidFill>
                  <a:srgbClr val="FFFFFF"/>
                </a:solidFill>
                <a:latin typeface="Roboto" panose="02000000000000000000" pitchFamily="2" charset="0"/>
                <a:ea typeface="Roboto" panose="02000000000000000000" pitchFamily="2" charset="0"/>
              </a:rPr>
              <a:t>El Apoyo Técnico</a:t>
            </a:r>
            <a:br>
              <a:rPr lang="es-ES" sz="1800" dirty="0">
                <a:solidFill>
                  <a:srgbClr val="FFFFFF"/>
                </a:solidFill>
                <a:latin typeface="Roboto" panose="02000000000000000000" pitchFamily="2" charset="0"/>
                <a:ea typeface="Roboto" panose="02000000000000000000" pitchFamily="2" charset="0"/>
              </a:rPr>
            </a:br>
            <a:r>
              <a:rPr lang="es-ES" sz="1800" dirty="0">
                <a:solidFill>
                  <a:srgbClr val="FFFFFF"/>
                </a:solidFill>
                <a:latin typeface="Roboto" panose="02000000000000000000" pitchFamily="2" charset="0"/>
                <a:ea typeface="Roboto" panose="02000000000000000000" pitchFamily="2" charset="0"/>
              </a:rPr>
              <a:t>Correo electrónico: caregistry@ccala.net</a:t>
            </a:r>
            <a:br>
              <a:rPr lang="es-ES" sz="1800" dirty="0">
                <a:solidFill>
                  <a:srgbClr val="FFFFFF"/>
                </a:solidFill>
                <a:latin typeface="Roboto" panose="02000000000000000000" pitchFamily="2" charset="0"/>
                <a:ea typeface="Roboto" panose="02000000000000000000" pitchFamily="2" charset="0"/>
              </a:rPr>
            </a:br>
            <a:r>
              <a:rPr lang="es-ES" sz="1800" dirty="0">
                <a:solidFill>
                  <a:srgbClr val="FFFFFF"/>
                </a:solidFill>
                <a:latin typeface="Roboto" panose="02000000000000000000" pitchFamily="2" charset="0"/>
                <a:ea typeface="Roboto" panose="02000000000000000000" pitchFamily="2" charset="0"/>
              </a:rPr>
              <a:t>Teléfono: (888) 922-4453</a:t>
            </a:r>
            <a:br>
              <a:rPr lang="es-ES" sz="1800" dirty="0">
                <a:solidFill>
                  <a:srgbClr val="FFFFFF"/>
                </a:solidFill>
                <a:latin typeface="Roboto" panose="02000000000000000000" pitchFamily="2" charset="0"/>
                <a:ea typeface="Roboto" panose="02000000000000000000" pitchFamily="2" charset="0"/>
              </a:rPr>
            </a:br>
            <a:r>
              <a:rPr lang="es-ES" sz="1800" dirty="0">
                <a:solidFill>
                  <a:srgbClr val="FFFFFF"/>
                </a:solidFill>
                <a:latin typeface="Roboto" panose="02000000000000000000" pitchFamily="2" charset="0"/>
                <a:ea typeface="Roboto" panose="02000000000000000000" pitchFamily="2" charset="0"/>
              </a:rPr>
              <a:t>“Chat” Lunes-Viernes 8:00am-5pm</a:t>
            </a:r>
          </a:p>
          <a:p>
            <a:pPr marL="0" indent="0">
              <a:lnSpc>
                <a:spcPct val="100000"/>
              </a:lnSpc>
              <a:buNone/>
            </a:pPr>
            <a:r>
              <a:rPr lang="es-ES" sz="1800" dirty="0">
                <a:solidFill>
                  <a:srgbClr val="FFFFFF"/>
                </a:solidFill>
                <a:latin typeface="Roboto" panose="02000000000000000000" pitchFamily="2" charset="0"/>
                <a:ea typeface="Roboto" panose="02000000000000000000" pitchFamily="2" charset="0"/>
              </a:rPr>
              <a:t>Visitar </a:t>
            </a:r>
            <a:r>
              <a:rPr lang="es-ES" sz="1800" dirty="0">
                <a:solidFill>
                  <a:srgbClr val="FFFFFF"/>
                </a:solidFill>
                <a:latin typeface="Roboto" panose="02000000000000000000" pitchFamily="2" charset="0"/>
                <a:ea typeface="Roboto" panose="02000000000000000000" pitchFamily="2" charset="0"/>
                <a:hlinkClick r:id="rId3"/>
              </a:rPr>
              <a:t>www.caregistry.org</a:t>
            </a:r>
            <a:br>
              <a:rPr lang="es-ES" sz="1800" dirty="0">
                <a:solidFill>
                  <a:srgbClr val="FFFFFF"/>
                </a:solidFill>
                <a:latin typeface="Roboto" panose="02000000000000000000" pitchFamily="2" charset="0"/>
                <a:ea typeface="Roboto" panose="02000000000000000000" pitchFamily="2" charset="0"/>
              </a:rPr>
            </a:br>
            <a:r>
              <a:rPr lang="es-ES" sz="1800" dirty="0">
                <a:solidFill>
                  <a:srgbClr val="FFFFFF"/>
                </a:solidFill>
                <a:latin typeface="Roboto" panose="02000000000000000000" pitchFamily="2" charset="0"/>
                <a:ea typeface="Roboto" panose="02000000000000000000" pitchFamily="2" charset="0"/>
              </a:rPr>
              <a:t>La página web del Registro tiene varios recursos: </a:t>
            </a:r>
          </a:p>
          <a:p>
            <a:pPr marL="0" indent="0">
              <a:lnSpc>
                <a:spcPct val="100000"/>
              </a:lnSpc>
              <a:buNone/>
            </a:pPr>
            <a:r>
              <a:rPr lang="es-ES" sz="1800" dirty="0">
                <a:solidFill>
                  <a:srgbClr val="FFFFFF"/>
                </a:solidFill>
                <a:latin typeface="Roboto" panose="02000000000000000000" pitchFamily="2" charset="0"/>
                <a:ea typeface="Roboto" panose="02000000000000000000" pitchFamily="2" charset="0"/>
              </a:rPr>
              <a:t>Tutoriales en video</a:t>
            </a:r>
            <a:br>
              <a:rPr lang="es-ES" sz="1800" dirty="0">
                <a:solidFill>
                  <a:srgbClr val="FFFFFF"/>
                </a:solidFill>
                <a:latin typeface="Roboto" panose="02000000000000000000" pitchFamily="2" charset="0"/>
                <a:ea typeface="Roboto" panose="02000000000000000000" pitchFamily="2" charset="0"/>
              </a:rPr>
            </a:br>
            <a:r>
              <a:rPr lang="es-ES" sz="1800" dirty="0">
                <a:solidFill>
                  <a:srgbClr val="FFFFFF"/>
                </a:solidFill>
                <a:latin typeface="Roboto" panose="02000000000000000000" pitchFamily="2" charset="0"/>
                <a:ea typeface="Roboto" panose="02000000000000000000" pitchFamily="2" charset="0"/>
              </a:rPr>
              <a:t>Preguntas frecuentes</a:t>
            </a:r>
            <a:br>
              <a:rPr lang="es-ES" sz="1800" dirty="0">
                <a:solidFill>
                  <a:srgbClr val="FFFFFF"/>
                </a:solidFill>
                <a:latin typeface="Roboto" panose="02000000000000000000" pitchFamily="2" charset="0"/>
                <a:ea typeface="Roboto" panose="02000000000000000000" pitchFamily="2" charset="0"/>
              </a:rPr>
            </a:br>
            <a:r>
              <a:rPr lang="es-ES" sz="1800" dirty="0">
                <a:solidFill>
                  <a:srgbClr val="FFFFFF"/>
                </a:solidFill>
                <a:latin typeface="Roboto" panose="02000000000000000000" pitchFamily="2" charset="0"/>
                <a:ea typeface="Roboto" panose="02000000000000000000" pitchFamily="2" charset="0"/>
              </a:rPr>
              <a:t>Guía de usuario</a:t>
            </a:r>
          </a:p>
          <a:p>
            <a:pPr marL="0" indent="0">
              <a:buNone/>
            </a:pPr>
            <a:endParaRPr lang="en-US" sz="1700" dirty="0">
              <a:solidFill>
                <a:srgbClr val="FFFFFF"/>
              </a:solidFill>
            </a:endParaRPr>
          </a:p>
        </p:txBody>
      </p:sp>
      <p:pic>
        <p:nvPicPr>
          <p:cNvPr id="10" name="Content Placeholder 9">
            <a:extLst>
              <a:ext uri="{FF2B5EF4-FFF2-40B4-BE49-F238E27FC236}">
                <a16:creationId xmlns:a16="http://schemas.microsoft.com/office/drawing/2014/main" id="{61A83837-0159-4114-AAFA-BAD8D1ED707B}"/>
              </a:ext>
            </a:extLst>
          </p:cNvPr>
          <p:cNvPicPr>
            <a:picLocks noGrp="1" noChangeAspect="1"/>
          </p:cNvPicPr>
          <p:nvPr>
            <p:ph sz="half" idx="2"/>
          </p:nvPr>
        </p:nvPicPr>
        <p:blipFill>
          <a:blip r:embed="rId4"/>
          <a:stretch>
            <a:fillRect/>
          </a:stretch>
        </p:blipFill>
        <p:spPr>
          <a:xfrm>
            <a:off x="5488398" y="2689113"/>
            <a:ext cx="3430032" cy="2478199"/>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11" name="Picture 10">
            <a:extLst>
              <a:ext uri="{FF2B5EF4-FFF2-40B4-BE49-F238E27FC236}">
                <a16:creationId xmlns:a16="http://schemas.microsoft.com/office/drawing/2014/main" id="{5C6FE4CE-9BB9-BD48-B650-7E1D321F4DC8}"/>
              </a:ext>
            </a:extLst>
          </p:cNvPr>
          <p:cNvPicPr>
            <a:picLocks noChangeAspect="1"/>
          </p:cNvPicPr>
          <p:nvPr/>
        </p:nvPicPr>
        <p:blipFill>
          <a:blip r:embed="rId5"/>
          <a:stretch>
            <a:fillRect/>
          </a:stretch>
        </p:blipFill>
        <p:spPr>
          <a:xfrm>
            <a:off x="0" y="5357925"/>
            <a:ext cx="9144000" cy="1508758"/>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9" name="Slide Number Placeholder 8">
            <a:extLst>
              <a:ext uri="{FF2B5EF4-FFF2-40B4-BE49-F238E27FC236}">
                <a16:creationId xmlns:a16="http://schemas.microsoft.com/office/drawing/2014/main" id="{C944CCAD-D915-F74D-A6D4-A60B80B85B2F}"/>
              </a:ext>
            </a:extLst>
          </p:cNvPr>
          <p:cNvSpPr>
            <a:spLocks noGrp="1"/>
          </p:cNvSpPr>
          <p:nvPr>
            <p:ph type="sldNum" sz="quarter" idx="12"/>
          </p:nvPr>
        </p:nvSpPr>
        <p:spPr>
          <a:xfrm>
            <a:off x="7480633" y="6356350"/>
            <a:ext cx="1034716" cy="365125"/>
          </a:xfrm>
        </p:spPr>
        <p:txBody>
          <a:bodyPr vert="horz" lIns="91440" tIns="45720" rIns="91440" bIns="45720" rtlCol="0" anchor="ctr">
            <a:normAutofit/>
          </a:bodyPr>
          <a:lstStyle/>
          <a:p>
            <a:pPr>
              <a:spcAft>
                <a:spcPts val="600"/>
              </a:spcAft>
            </a:pPr>
            <a:fld id="{BDA2337B-2E28-264A-BDFC-D1076BB664D8}" type="slidenum">
              <a:rPr lang="en-US">
                <a:solidFill>
                  <a:schemeClr val="tx1">
                    <a:lumMod val="75000"/>
                    <a:lumOff val="25000"/>
                  </a:schemeClr>
                </a:solidFill>
              </a:rPr>
              <a:pPr>
                <a:spcAft>
                  <a:spcPts val="600"/>
                </a:spcAft>
              </a:pPr>
              <a:t>8</a:t>
            </a:fld>
            <a:endParaRPr lang="en-US">
              <a:solidFill>
                <a:schemeClr val="tx1">
                  <a:lumMod val="75000"/>
                  <a:lumOff val="25000"/>
                </a:schemeClr>
              </a:solidFill>
            </a:endParaRPr>
          </a:p>
        </p:txBody>
      </p:sp>
      <p:pic>
        <p:nvPicPr>
          <p:cNvPr id="18" name="Picture 17" descr="S:\Agency logos,  CCALA logos, etc\CCALA Logo\For Web - 72dpi\CCALA_Logo_Web_S.jpg">
            <a:extLst>
              <a:ext uri="{FF2B5EF4-FFF2-40B4-BE49-F238E27FC236}">
                <a16:creationId xmlns:a16="http://schemas.microsoft.com/office/drawing/2014/main" id="{89639588-A6F2-424F-9287-54C9CC9765B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480634" y="6219825"/>
            <a:ext cx="1556896" cy="421775"/>
          </a:xfrm>
          <a:prstGeom prst="rect">
            <a:avLst/>
          </a:prstGeom>
          <a:noFill/>
          <a:ln>
            <a:noFill/>
          </a:ln>
        </p:spPr>
      </p:pic>
    </p:spTree>
    <p:extLst>
      <p:ext uri="{BB962C8B-B14F-4D97-AF65-F5344CB8AC3E}">
        <p14:creationId xmlns:p14="http://schemas.microsoft.com/office/powerpoint/2010/main" val="216428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221453-0044-E044-AC88-BC2F4069FA9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0060"/>
          </a:xfrm>
          <a:prstGeom prst="rect">
            <a:avLst/>
          </a:prstGeom>
          <a:noFill/>
          <a:ln>
            <a:noFill/>
          </a:ln>
        </p:spPr>
      </p:pic>
      <p:sp>
        <p:nvSpPr>
          <p:cNvPr id="9" name="Title 1">
            <a:extLst>
              <a:ext uri="{FF2B5EF4-FFF2-40B4-BE49-F238E27FC236}">
                <a16:creationId xmlns:a16="http://schemas.microsoft.com/office/drawing/2014/main" id="{5828E015-E76A-B244-9166-9BEC3548A1D2}"/>
              </a:ext>
            </a:extLst>
          </p:cNvPr>
          <p:cNvSpPr txBox="1">
            <a:spLocks/>
          </p:cNvSpPr>
          <p:nvPr/>
        </p:nvSpPr>
        <p:spPr>
          <a:xfrm>
            <a:off x="898281" y="439971"/>
            <a:ext cx="851535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n w="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a:t>
            </a:r>
            <a:r>
              <a:rPr lang="en-US" sz="3600" dirty="0" err="1">
                <a:ln w="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Preguntas</a:t>
            </a:r>
            <a:r>
              <a:rPr lang="en-US" sz="3600" dirty="0">
                <a:ln w="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a:t>
            </a:r>
          </a:p>
        </p:txBody>
      </p:sp>
      <p:grpSp>
        <p:nvGrpSpPr>
          <p:cNvPr id="8" name="Group 7">
            <a:extLst>
              <a:ext uri="{FF2B5EF4-FFF2-40B4-BE49-F238E27FC236}">
                <a16:creationId xmlns:a16="http://schemas.microsoft.com/office/drawing/2014/main" id="{0DED42D2-6778-764D-8B82-2FFDB65A73C1}"/>
              </a:ext>
            </a:extLst>
          </p:cNvPr>
          <p:cNvGrpSpPr/>
          <p:nvPr/>
        </p:nvGrpSpPr>
        <p:grpSpPr>
          <a:xfrm>
            <a:off x="7178566" y="6356351"/>
            <a:ext cx="1003228" cy="432396"/>
            <a:chOff x="7178566" y="6356351"/>
            <a:chExt cx="1003228" cy="432396"/>
          </a:xfrm>
        </p:grpSpPr>
        <p:pic>
          <p:nvPicPr>
            <p:cNvPr id="10" name="Picture 6">
              <a:extLst>
                <a:ext uri="{FF2B5EF4-FFF2-40B4-BE49-F238E27FC236}">
                  <a16:creationId xmlns:a16="http://schemas.microsoft.com/office/drawing/2014/main" id="{280300D0-F4F5-3D41-A8B0-57839D7EA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Rectangle 15">
              <a:extLst>
                <a:ext uri="{FF2B5EF4-FFF2-40B4-BE49-F238E27FC236}">
                  <a16:creationId xmlns:a16="http://schemas.microsoft.com/office/drawing/2014/main" id="{7B490EAE-8E76-E845-8D34-2D3E660701B4}"/>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 name="Slide Number Placeholder 1">
            <a:extLst>
              <a:ext uri="{FF2B5EF4-FFF2-40B4-BE49-F238E27FC236}">
                <a16:creationId xmlns:a16="http://schemas.microsoft.com/office/drawing/2014/main" id="{2C4A321F-AE48-DA45-8FDF-D4BEFD0BDBE2}"/>
              </a:ext>
            </a:extLst>
          </p:cNvPr>
          <p:cNvSpPr>
            <a:spLocks noGrp="1"/>
          </p:cNvSpPr>
          <p:nvPr>
            <p:ph type="sldNum" sz="quarter" idx="12"/>
          </p:nvPr>
        </p:nvSpPr>
        <p:spPr/>
        <p:txBody>
          <a:bodyPr/>
          <a:lstStyle/>
          <a:p>
            <a:fld id="{87A795C6-1771-F642-B030-3EAE2033F627}" type="slidenum">
              <a:rPr lang="en-US" smtClean="0"/>
              <a:t>9</a:t>
            </a:fld>
            <a:endParaRPr lang="en-US" dirty="0"/>
          </a:p>
        </p:txBody>
      </p:sp>
      <p:pic>
        <p:nvPicPr>
          <p:cNvPr id="4" name="Picture 3">
            <a:extLst>
              <a:ext uri="{FF2B5EF4-FFF2-40B4-BE49-F238E27FC236}">
                <a16:creationId xmlns:a16="http://schemas.microsoft.com/office/drawing/2014/main" id="{83F2A00E-9D3D-416D-8BBB-7D2CF45C024F}"/>
              </a:ext>
            </a:extLst>
          </p:cNvPr>
          <p:cNvPicPr>
            <a:picLocks noChangeAspect="1"/>
          </p:cNvPicPr>
          <p:nvPr/>
        </p:nvPicPr>
        <p:blipFill>
          <a:blip r:embed="rId5"/>
          <a:stretch>
            <a:fillRect/>
          </a:stretch>
        </p:blipFill>
        <p:spPr>
          <a:xfrm>
            <a:off x="1657350" y="1503766"/>
            <a:ext cx="5829300" cy="4343400"/>
          </a:xfrm>
          <a:prstGeom prst="rect">
            <a:avLst/>
          </a:prstGeom>
        </p:spPr>
      </p:pic>
    </p:spTree>
    <p:extLst>
      <p:ext uri="{BB962C8B-B14F-4D97-AF65-F5344CB8AC3E}">
        <p14:creationId xmlns:p14="http://schemas.microsoft.com/office/powerpoint/2010/main" val="35872197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TotalTime>
  <Words>1476</Words>
  <Application>Microsoft Office PowerPoint</Application>
  <PresentationFormat>On-screen Show (4:3)</PresentationFormat>
  <Paragraphs>85</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Courier New</vt:lpstr>
      <vt:lpstr>Franklin Gothic Book</vt:lpstr>
      <vt:lpstr>Roboto</vt:lpstr>
      <vt:lpstr>Wingdings 2</vt:lpstr>
      <vt:lpstr>Office Theme</vt:lpstr>
      <vt:lpstr>PowerPoint Presentation</vt:lpstr>
      <vt:lpstr>PowerPoint Presentation</vt:lpstr>
      <vt:lpstr>¿Qué es el Registro del Personal de Cuidado Infantil y Educación Temprana?</vt:lpstr>
      <vt:lpstr>¿Por qué debería de inscribirme?</vt:lpstr>
      <vt:lpstr>¿Qué son los recursos que ofrece el Registro?</vt:lpstr>
      <vt:lpstr>Soy dueña de un cuidado familiar: ¿cómo me beneficia el Registro?</vt:lpstr>
      <vt:lpstr>¿Cómo me inscribo?</vt:lpstr>
      <vt:lpstr>Necesito ayuda. ¿Con quién me comunico para conseguir asistencia?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Becwar</dc:creator>
  <cp:lastModifiedBy>Pamela Becwar</cp:lastModifiedBy>
  <cp:revision>11</cp:revision>
  <cp:lastPrinted>2019-09-06T15:35:19Z</cp:lastPrinted>
  <dcterms:created xsi:type="dcterms:W3CDTF">2019-08-29T22:51:10Z</dcterms:created>
  <dcterms:modified xsi:type="dcterms:W3CDTF">2020-08-03T16:53:48Z</dcterms:modified>
</cp:coreProperties>
</file>