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355" r:id="rId3"/>
    <p:sldId id="390" r:id="rId4"/>
    <p:sldId id="405" r:id="rId5"/>
    <p:sldId id="408" r:id="rId6"/>
    <p:sldId id="403" r:id="rId7"/>
    <p:sldId id="407" r:id="rId8"/>
    <p:sldId id="409" r:id="rId9"/>
    <p:sldId id="384" r:id="rId10"/>
    <p:sldId id="38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irah Jones" initials="NJ" lastIdx="0" clrIdx="0">
    <p:extLst>
      <p:ext uri="{19B8F6BF-5375-455C-9EA6-DF929625EA0E}">
        <p15:presenceInfo xmlns:p15="http://schemas.microsoft.com/office/powerpoint/2012/main" userId="S-1-5-21-1986339267-345687813-3081013513-12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EA4"/>
    <a:srgbClr val="008B3D"/>
    <a:srgbClr val="D79DC4"/>
    <a:srgbClr val="FFBAE8"/>
    <a:srgbClr val="6DE0BE"/>
    <a:srgbClr val="FFD326"/>
    <a:srgbClr val="1BBFB8"/>
    <a:srgbClr val="27FFF4"/>
    <a:srgbClr val="FF9B31"/>
    <a:srgbClr val="FEF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9" autoAdjust="0"/>
    <p:restoredTop sz="76373"/>
  </p:normalViewPr>
  <p:slideViewPr>
    <p:cSldViewPr snapToGrid="0" snapToObjects="1">
      <p:cViewPr varScale="1">
        <p:scale>
          <a:sx n="80" d="100"/>
          <a:sy n="80" d="100"/>
        </p:scale>
        <p:origin x="10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AF21A-1CBC-0F4C-B8D5-473E64BA2E6A}" type="datetimeFigureOut">
              <a:rPr lang="en-US" smtClean="0"/>
              <a:t>8/3/2020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610B6-555C-6847-969A-82EED63023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3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610B6-555C-6847-969A-82EED63023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1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610B6-555C-6847-969A-82EED63023F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7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4F594B81-5F99-024A-8BAF-D3D5425BF7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F0CAADDB-90E2-8543-A4FD-A8FF1F319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7A1F8-3FC0-4145-BFA0-DF09F34B09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California Child Care Resource &amp; Referral Network</a:t>
            </a:r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38145396-130A-4341-9CBA-5B7592338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61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33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05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77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190B72-31AA-C648-AD4F-33E1924B4CE4}" type="slidenum">
              <a:rPr lang="en-US" altLang="en-US">
                <a:ea typeface="MS PGothic" panose="020B0600070205080204" pitchFamily="34" charset="-128"/>
              </a:rPr>
              <a:pPr/>
              <a:t>3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005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4F594B81-5F99-024A-8BAF-D3D5425BF7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F0CAADDB-90E2-8543-A4FD-A8FF1F319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t>Fiona: ECE and School Age direct services providers have varying qualification requirements from baseline Community Care Licensing through various funding streams.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7A1F8-3FC0-4145-BFA0-DF09F34B09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California Child Care Resource &amp; Referral Network</a:t>
            </a:r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38145396-130A-4341-9CBA-5B7592338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61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33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05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77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190B72-31AA-C648-AD4F-33E1924B4CE4}" type="slidenum">
              <a:rPr lang="en-US" altLang="en-US">
                <a:ea typeface="MS PGothic" panose="020B0600070205080204" pitchFamily="34" charset="-128"/>
              </a:rPr>
              <a:pPr/>
              <a:t>5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6415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4F594B81-5F99-024A-8BAF-D3D5425BF7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F0CAADDB-90E2-8543-A4FD-A8FF1F319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t>Fiona: ECE and School Age direct services providers have varying qualification requirements from baseline Community Care Licensing through various funding streams.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7A1F8-3FC0-4145-BFA0-DF09F34B09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California Child Care Resource &amp; Referral Network</a:t>
            </a:r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38145396-130A-4341-9CBA-5B7592338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61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33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05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77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190B72-31AA-C648-AD4F-33E1924B4CE4}" type="slidenum">
              <a:rPr lang="en-US" altLang="en-US">
                <a:ea typeface="MS PGothic" panose="020B0600070205080204" pitchFamily="34" charset="-128"/>
              </a:rPr>
              <a:pPr/>
              <a:t>6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060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4F594B81-5F99-024A-8BAF-D3D5425BF7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F0CAADDB-90E2-8543-A4FD-A8FF1F319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7A1F8-3FC0-4145-BFA0-DF09F34B09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California Child Care Resource &amp; Referral Network</a:t>
            </a:r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38145396-130A-4341-9CBA-5B7592338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788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61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33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05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7788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190B72-31AA-C648-AD4F-33E1924B4CE4}" type="slidenum">
              <a:rPr lang="en-US" altLang="en-US">
                <a:ea typeface="MS PGothic" panose="020B0600070205080204" pitchFamily="34" charset="-128"/>
              </a:rPr>
              <a:pPr/>
              <a:t>7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8565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610B6-555C-6847-969A-82EED63023F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5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610B6-555C-6847-969A-82EED63023F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6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409C-8A4B-BB46-9E93-231AC3BB2697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5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6176-78DC-AF4C-A1D7-B5A7E7EE4A26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3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3DC4-E30C-3E44-A2D1-E4DE209A5F6C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7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EE7-D7B6-6543-88CD-04FB5F3B9A05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3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0825-DF2C-1E4E-9B23-9659E85A48C2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6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80D2-53D1-E947-BBBC-3D57AF327CE5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6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9F36-A4E4-CD43-916D-1441B152DB26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5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D6A-B384-6F44-9F7F-6782B315DD41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3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382F-3136-5F41-B576-69977663ED3B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2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5D91-7C83-DA41-8A40-111B7E2BCF61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4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7B0F-6717-6041-A26A-0509C288F75B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1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F516A-3D09-5E47-9925-FE1861852D1E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795C6-1771-F642-B030-3EAE2033F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gistry.org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6A4AC74-59FB-A64B-92F6-ACE413E1C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46206"/>
            <a:ext cx="9144000" cy="1911794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The California Early Care &amp; Education Workforce Registry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Overview for Registry Users</a:t>
            </a:r>
          </a:p>
          <a:p>
            <a:r>
              <a:rPr lang="en-US" sz="1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Date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D5776-7516-EC40-B4DA-D295ED581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0309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F13DB96-CD1A-9444-B61E-F6DC6D69456C}"/>
              </a:ext>
            </a:extLst>
          </p:cNvPr>
          <p:cNvGrpSpPr/>
          <p:nvPr/>
        </p:nvGrpSpPr>
        <p:grpSpPr>
          <a:xfrm>
            <a:off x="7178566" y="6356351"/>
            <a:ext cx="1003228" cy="432396"/>
            <a:chOff x="7178566" y="6356351"/>
            <a:chExt cx="1003228" cy="432396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A75D4226-9C46-744D-8106-02DB55D36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566" y="6399908"/>
              <a:ext cx="1003228" cy="284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id="{D5193B3D-B3C4-4244-90B1-9B1692802B2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178566" y="6356351"/>
              <a:ext cx="45719" cy="432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97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737C7D-B9F7-7F49-A691-918D7FB10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89364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27DB1D7-94E8-4726-BB2B-F6E60852CA62}"/>
              </a:ext>
            </a:extLst>
          </p:cNvPr>
          <p:cNvSpPr txBox="1">
            <a:spLocks/>
          </p:cNvSpPr>
          <p:nvPr/>
        </p:nvSpPr>
        <p:spPr>
          <a:xfrm>
            <a:off x="628650" y="2720551"/>
            <a:ext cx="4248154" cy="4000924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altLang="en-US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Contact Information:</a:t>
            </a:r>
          </a:p>
          <a:p>
            <a:pPr>
              <a:defRPr/>
            </a:pPr>
            <a:endParaRPr lang="en-US" altLang="en-US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547200-4D4A-4C11-A588-44C161E8066A}"/>
              </a:ext>
            </a:extLst>
          </p:cNvPr>
          <p:cNvSpPr txBox="1">
            <a:spLocks noChangeArrowheads="1"/>
          </p:cNvSpPr>
          <p:nvPr/>
        </p:nvSpPr>
        <p:spPr>
          <a:xfrm>
            <a:off x="779882" y="1694911"/>
            <a:ext cx="2996987" cy="8200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 spc="-5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Thank you!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EF28D2-89BC-104D-85B4-69B830724427}"/>
              </a:ext>
            </a:extLst>
          </p:cNvPr>
          <p:cNvGrpSpPr/>
          <p:nvPr/>
        </p:nvGrpSpPr>
        <p:grpSpPr>
          <a:xfrm>
            <a:off x="7178566" y="6356351"/>
            <a:ext cx="1003228" cy="432396"/>
            <a:chOff x="7178566" y="6356351"/>
            <a:chExt cx="1003228" cy="432396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F4330961-773E-6449-BCE4-47C3A8B1B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566" y="6399908"/>
              <a:ext cx="1003228" cy="284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F4E60E1A-C435-AB40-8385-1BE6736EFA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178566" y="6356351"/>
              <a:ext cx="45719" cy="432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EF330A-D2B7-0D4F-A49C-A3908628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A44DA-6B60-44CC-98D6-8FA1BF5DF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46865"/>
            <a:ext cx="3079473" cy="440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64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737C7D-B9F7-7F49-A691-918D7FB10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89364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83BCD9C-9447-D74E-8422-7BED97630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692" y="2403231"/>
            <a:ext cx="7401658" cy="431824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Presentation</a:t>
            </a:r>
            <a:endParaRPr lang="en-US" i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Registry Live Demonstration</a:t>
            </a:r>
            <a:endParaRPr lang="en-US" i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Workshop</a:t>
            </a:r>
          </a:p>
          <a:p>
            <a:pPr lvl="1">
              <a:defRPr/>
            </a:pPr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Enroll in Registry</a:t>
            </a:r>
          </a:p>
          <a:p>
            <a:pPr lvl="1">
              <a:defRPr/>
            </a:pPr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Login and explore your profile</a:t>
            </a:r>
          </a:p>
          <a:p>
            <a:pPr lvl="1">
              <a:defRPr/>
            </a:pPr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One-on-one consultations</a:t>
            </a:r>
          </a:p>
          <a:p>
            <a:pPr marL="347663" indent="-347663">
              <a:buClr>
                <a:srgbClr val="008B3D"/>
              </a:buClr>
              <a:buSzPct val="80000"/>
              <a:buFont typeface="Courier New" panose="02070309020205020404" pitchFamily="49" charset="0"/>
              <a:buChar char="o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Arrow: Pentagon 4">
            <a:extLst>
              <a:ext uri="{FF2B5EF4-FFF2-40B4-BE49-F238E27FC236}">
                <a16:creationId xmlns:a16="http://schemas.microsoft.com/office/drawing/2014/main" id="{E34BB21D-BF10-0B4E-ADDF-2777E7C9AB32}"/>
              </a:ext>
            </a:extLst>
          </p:cNvPr>
          <p:cNvSpPr/>
          <p:nvPr/>
        </p:nvSpPr>
        <p:spPr>
          <a:xfrm>
            <a:off x="-1" y="1418004"/>
            <a:ext cx="4278923" cy="481134"/>
          </a:xfrm>
          <a:prstGeom prst="homePlate">
            <a:avLst/>
          </a:prstGeom>
          <a:solidFill>
            <a:srgbClr val="408EA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Overview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D2FC44-155E-AB45-89B2-3970392A2428}"/>
              </a:ext>
            </a:extLst>
          </p:cNvPr>
          <p:cNvGrpSpPr/>
          <p:nvPr/>
        </p:nvGrpSpPr>
        <p:grpSpPr>
          <a:xfrm>
            <a:off x="7178566" y="6356351"/>
            <a:ext cx="1003228" cy="432396"/>
            <a:chOff x="7178566" y="6356351"/>
            <a:chExt cx="1003228" cy="432396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A98A7536-A70B-5D4A-930E-F547EAEBA0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566" y="6399908"/>
              <a:ext cx="1003228" cy="284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75203321-878A-5840-B4F1-67054D5C2E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178566" y="6356351"/>
              <a:ext cx="45719" cy="432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657E54-02C0-9541-8D34-F2355D2A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0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5">
            <a:extLst>
              <a:ext uri="{FF2B5EF4-FFF2-40B4-BE49-F238E27FC236}">
                <a16:creationId xmlns:a16="http://schemas.microsoft.com/office/drawing/2014/main" id="{1AC5E418-145B-1A4E-A448-28C7A75A7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864163"/>
            <a:ext cx="78867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l Bayan Plain" charset="-78"/>
              </a:rPr>
              <a:t>What is the California Early Care &amp; Education Workforce Registry?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93988843-E12D-B847-92BF-B0B6DE37D16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sz="2400" dirty="0">
              <a:latin typeface="Roboto" panose="02000000000000000000" pitchFamily="2" charset="0"/>
              <a:ea typeface="Roboto" panose="02000000000000000000" pitchFamily="2" charset="0"/>
              <a:cs typeface="Al Bayan Plain" charset="-7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latin typeface="Roboto" panose="02000000000000000000" pitchFamily="2" charset="0"/>
                <a:ea typeface="Roboto" panose="02000000000000000000" pitchFamily="2" charset="0"/>
                <a:cs typeface="Al Bayan Plain" charset="-78"/>
              </a:rPr>
              <a:t>Statewide, online database designed for ECE professionals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latin typeface="Roboto" panose="02000000000000000000" pitchFamily="2" charset="0"/>
                <a:ea typeface="Roboto" panose="02000000000000000000" pitchFamily="2" charset="0"/>
                <a:cs typeface="Al Bayan Plain" charset="-78"/>
              </a:rPr>
              <a:t>Track &amp; promote professional development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latin typeface="Roboto" panose="02000000000000000000" pitchFamily="2" charset="0"/>
                <a:ea typeface="Roboto" panose="02000000000000000000" pitchFamily="2" charset="0"/>
                <a:cs typeface="Al Bayan Plain" charset="-78"/>
              </a:rPr>
              <a:t>Secure &amp; confidential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latin typeface="Roboto" panose="02000000000000000000" pitchFamily="2" charset="0"/>
                <a:ea typeface="Roboto" panose="02000000000000000000" pitchFamily="2" charset="0"/>
                <a:cs typeface="Al Bayan Plain" charset="-78"/>
              </a:rPr>
              <a:t>Free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dirty="0">
              <a:latin typeface="Roboto" panose="02000000000000000000" pitchFamily="2" charset="0"/>
              <a:ea typeface="Roboto" panose="02000000000000000000" pitchFamily="2" charset="0"/>
              <a:cs typeface="Al Bayan Plain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1CFEA-B5E9-3A46-B628-F9D32017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7414" name="Group 4">
            <a:extLst>
              <a:ext uri="{FF2B5EF4-FFF2-40B4-BE49-F238E27FC236}">
                <a16:creationId xmlns:a16="http://schemas.microsoft.com/office/drawing/2014/main" id="{4F05BC59-5706-BE41-B17B-AA0C2E8865E7}"/>
              </a:ext>
            </a:extLst>
          </p:cNvPr>
          <p:cNvGrpSpPr>
            <a:grpSpLocks/>
          </p:cNvGrpSpPr>
          <p:nvPr/>
        </p:nvGrpSpPr>
        <p:grpSpPr bwMode="auto">
          <a:xfrm>
            <a:off x="1794013" y="6184702"/>
            <a:ext cx="4663937" cy="499971"/>
            <a:chOff x="438102" y="5901012"/>
            <a:chExt cx="5364182" cy="676738"/>
          </a:xfrm>
        </p:grpSpPr>
        <p:pic>
          <p:nvPicPr>
            <p:cNvPr id="39947" name="Picture 8">
              <a:extLst>
                <a:ext uri="{FF2B5EF4-FFF2-40B4-BE49-F238E27FC236}">
                  <a16:creationId xmlns:a16="http://schemas.microsoft.com/office/drawing/2014/main" id="{F2A3974D-964D-0742-B19D-763C3DA9DB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025" y="5964973"/>
              <a:ext cx="1154854" cy="528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9948" name="Picture 9">
              <a:extLst>
                <a:ext uri="{FF2B5EF4-FFF2-40B4-BE49-F238E27FC236}">
                  <a16:creationId xmlns:a16="http://schemas.microsoft.com/office/drawing/2014/main" id="{432D2CCE-471F-8B46-AD57-C15F47C439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326" y="5956378"/>
              <a:ext cx="1095731" cy="537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419" name="Picture 11">
              <a:extLst>
                <a:ext uri="{FF2B5EF4-FFF2-40B4-BE49-F238E27FC236}">
                  <a16:creationId xmlns:a16="http://schemas.microsoft.com/office/drawing/2014/main" id="{5814F229-5512-9D44-AE5F-8CC313F39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02" y="6008768"/>
              <a:ext cx="1549817" cy="439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>
              <a:extLst>
                <a:ext uri="{FF2B5EF4-FFF2-40B4-BE49-F238E27FC236}">
                  <a16:creationId xmlns:a16="http://schemas.microsoft.com/office/drawing/2014/main" id="{BDE5DAC5-38F3-BF4E-8630-0202514F9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848" y="5901012"/>
              <a:ext cx="646436" cy="67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F43D50C-3E47-5948-B4C7-184AD289B3EA}"/>
              </a:ext>
            </a:extLst>
          </p:cNvPr>
          <p:cNvGrpSpPr/>
          <p:nvPr/>
        </p:nvGrpSpPr>
        <p:grpSpPr>
          <a:xfrm>
            <a:off x="7178566" y="6356351"/>
            <a:ext cx="1003228" cy="432396"/>
            <a:chOff x="7178566" y="6356351"/>
            <a:chExt cx="1003228" cy="432396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DBD30F7E-7663-FE46-AE4B-7ADE31808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566" y="6399908"/>
              <a:ext cx="1003228" cy="284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D226F09F-8ED4-B74D-81DF-962EB0B84FD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178566" y="6356351"/>
              <a:ext cx="45719" cy="432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0" name="Rectangle 15">
            <a:extLst>
              <a:ext uri="{FF2B5EF4-FFF2-40B4-BE49-F238E27FC236}">
                <a16:creationId xmlns:a16="http://schemas.microsoft.com/office/drawing/2014/main" id="{0325DFC5-BF80-5944-8A10-2D0E726D17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02466" y="6179813"/>
            <a:ext cx="70796" cy="4323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2FEAF9-A90A-864E-9F7F-11163B730C4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8B081AA-F060-4783-AFFB-1234E77BC8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4629152" y="2384327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9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CA4C4-2515-45D3-A873-1179FA9F2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1877"/>
            <a:ext cx="7886700" cy="4055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Accessible professional development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Instant access to a range of career tools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Easy tracking</a:t>
            </a:r>
          </a:p>
          <a:p>
            <a:pPr marL="0" indent="0">
              <a:buNone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Contribute to large-scale change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Information is used to inform policy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Advances our knowledge of gaps in training to better support providers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Data allows us to better advocate for legislation that benefits ECE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44CCAD-D915-F74D-A6D4-A60B80B8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7B-2E28-264A-BDFC-D1076BB664D8}" type="slidenum">
              <a:rPr lang="en-US" smtClean="0"/>
              <a:t>4</a:t>
            </a:fld>
            <a:endParaRPr lang="en-US" dirty="0"/>
          </a:p>
        </p:txBody>
      </p:sp>
      <p:pic>
        <p:nvPicPr>
          <p:cNvPr id="18" name="Picture 17" descr="S:\Agency logos,  CCALA logos, etc\CCALA Logo\For Web - 72dpi\CCALA_Logo_Web_S.jpg">
            <a:extLst>
              <a:ext uri="{FF2B5EF4-FFF2-40B4-BE49-F238E27FC236}">
                <a16:creationId xmlns:a16="http://schemas.microsoft.com/office/drawing/2014/main" id="{89639588-A6F2-424F-9287-54C9CC9765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6436225"/>
            <a:ext cx="522179" cy="20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6FE4CE-9BB9-BD48-B650-7E1D321F4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893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EBF083-C6B3-4242-A278-E2D3C5141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90246"/>
            <a:ext cx="7886700" cy="1207477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Why should I join the Registry?</a:t>
            </a:r>
          </a:p>
        </p:txBody>
      </p:sp>
    </p:spTree>
    <p:extLst>
      <p:ext uri="{BB962C8B-B14F-4D97-AF65-F5344CB8AC3E}">
        <p14:creationId xmlns:p14="http://schemas.microsoft.com/office/powerpoint/2010/main" val="82477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5">
            <a:extLst>
              <a:ext uri="{FF2B5EF4-FFF2-40B4-BE49-F238E27FC236}">
                <a16:creationId xmlns:a16="http://schemas.microsoft.com/office/drawing/2014/main" id="{1AC5E418-145B-1A4E-A448-28C7A75A7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l Bayan Plain" charset="-78"/>
              </a:rPr>
              <a:t>What tools does the Registry offer?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93988843-E12D-B847-92BF-B0B6DE37D16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dirty="0">
              <a:latin typeface="Roboto" panose="02000000000000000000" pitchFamily="2" charset="0"/>
              <a:ea typeface="Roboto" panose="02000000000000000000" pitchFamily="2" charset="0"/>
              <a:cs typeface="Al Bayan Plain" charset="-78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dirty="0">
              <a:latin typeface="Roboto" panose="02000000000000000000" pitchFamily="2" charset="0"/>
              <a:ea typeface="Roboto" panose="02000000000000000000" pitchFamily="2" charset="0"/>
              <a:cs typeface="Al Bayan Plain" charset="-78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10CEC4-1BF7-407E-BDDE-410C084B3C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1745" y="2866353"/>
            <a:ext cx="3623844" cy="240879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1CFEA-B5E9-3A46-B628-F9D32017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43D50C-3E47-5948-B4C7-184AD289B3EA}"/>
              </a:ext>
            </a:extLst>
          </p:cNvPr>
          <p:cNvGrpSpPr/>
          <p:nvPr/>
        </p:nvGrpSpPr>
        <p:grpSpPr>
          <a:xfrm>
            <a:off x="7178566" y="6356351"/>
            <a:ext cx="1003228" cy="432396"/>
            <a:chOff x="7178566" y="6356351"/>
            <a:chExt cx="1003228" cy="432396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DBD30F7E-7663-FE46-AE4B-7ADE31808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566" y="6399908"/>
              <a:ext cx="1003228" cy="284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D226F09F-8ED4-B74D-81DF-962EB0B84FD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178566" y="6356351"/>
              <a:ext cx="45719" cy="432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0" name="Rectangle 15">
            <a:extLst>
              <a:ext uri="{FF2B5EF4-FFF2-40B4-BE49-F238E27FC236}">
                <a16:creationId xmlns:a16="http://schemas.microsoft.com/office/drawing/2014/main" id="{0325DFC5-BF80-5944-8A10-2D0E726D17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02466" y="6179813"/>
            <a:ext cx="70796" cy="4323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2FEAF9-A90A-864E-9F7F-11163B730C4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D1EE7B-3616-44FB-BA56-2FA9CA46D63B}"/>
              </a:ext>
            </a:extLst>
          </p:cNvPr>
          <p:cNvSpPr txBox="1"/>
          <p:nvPr/>
        </p:nvSpPr>
        <p:spPr>
          <a:xfrm>
            <a:off x="441755" y="1655724"/>
            <a:ext cx="46922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20000"/>
              </a:spcBef>
              <a:defRPr/>
            </a:pPr>
            <a:r>
              <a:rPr lang="en-US" sz="26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Registry offers a range of tools to promote professional development: 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Training Calendar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Education &amp; Training </a:t>
            </a:r>
            <a:br>
              <a:rPr lang="en-US" sz="26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6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Report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Stipends (depends on county)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Resume Builder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Job Board</a:t>
            </a:r>
          </a:p>
        </p:txBody>
      </p:sp>
    </p:spTree>
    <p:extLst>
      <p:ext uri="{BB962C8B-B14F-4D97-AF65-F5344CB8AC3E}">
        <p14:creationId xmlns:p14="http://schemas.microsoft.com/office/powerpoint/2010/main" val="7548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5">
            <a:extLst>
              <a:ext uri="{FF2B5EF4-FFF2-40B4-BE49-F238E27FC236}">
                <a16:creationId xmlns:a16="http://schemas.microsoft.com/office/drawing/2014/main" id="{1AC5E418-145B-1A4E-A448-28C7A75A7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l Bayan Plain" charset="-78"/>
              </a:rPr>
              <a:t>I’m an FCC Owner</a:t>
            </a:r>
            <a:b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l Bayan Plain" charset="-78"/>
              </a:rPr>
            </a:b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l Bayan Plain" charset="-78"/>
              </a:rPr>
              <a:t>How does the Registry benefit me?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93988843-E12D-B847-92BF-B0B6DE37D16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dirty="0">
              <a:latin typeface="Roboto" panose="02000000000000000000" pitchFamily="2" charset="0"/>
              <a:ea typeface="Roboto" panose="02000000000000000000" pitchFamily="2" charset="0"/>
              <a:cs typeface="Al Bayan Plain" charset="-78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dirty="0">
              <a:latin typeface="Roboto" panose="02000000000000000000" pitchFamily="2" charset="0"/>
              <a:ea typeface="Roboto" panose="02000000000000000000" pitchFamily="2" charset="0"/>
              <a:cs typeface="Al Bayan Plain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1CFEA-B5E9-3A46-B628-F9D32017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43D50C-3E47-5948-B4C7-184AD289B3EA}"/>
              </a:ext>
            </a:extLst>
          </p:cNvPr>
          <p:cNvGrpSpPr/>
          <p:nvPr/>
        </p:nvGrpSpPr>
        <p:grpSpPr>
          <a:xfrm>
            <a:off x="7178566" y="6356351"/>
            <a:ext cx="1003228" cy="432396"/>
            <a:chOff x="7178566" y="6356351"/>
            <a:chExt cx="1003228" cy="432396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DBD30F7E-7663-FE46-AE4B-7ADE31808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566" y="6399908"/>
              <a:ext cx="1003228" cy="284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D226F09F-8ED4-B74D-81DF-962EB0B84FD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178566" y="6356351"/>
              <a:ext cx="45719" cy="432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0" name="Rectangle 15">
            <a:extLst>
              <a:ext uri="{FF2B5EF4-FFF2-40B4-BE49-F238E27FC236}">
                <a16:creationId xmlns:a16="http://schemas.microsoft.com/office/drawing/2014/main" id="{0325DFC5-BF80-5944-8A10-2D0E726D17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02466" y="6179813"/>
            <a:ext cx="70796" cy="4323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2FEAF9-A90A-864E-9F7F-11163B730C4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4E96B6-8808-4BA3-894A-046A3C8B9E8A}"/>
              </a:ext>
            </a:extLst>
          </p:cNvPr>
          <p:cNvSpPr txBox="1"/>
          <p:nvPr/>
        </p:nvSpPr>
        <p:spPr>
          <a:xfrm>
            <a:off x="514831" y="1724429"/>
            <a:ext cx="4114319" cy="459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FCC owners can apply for Administrative Access to: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Verify employment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Store and access staff professional documentation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Education &amp; Training Report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Generate reports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Post on Job Board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Enroll staff in trainings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0B2E20AB-3CF6-49AF-A7B5-DC1CF4A7FD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29150" y="2448373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7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5">
            <a:extLst>
              <a:ext uri="{FF2B5EF4-FFF2-40B4-BE49-F238E27FC236}">
                <a16:creationId xmlns:a16="http://schemas.microsoft.com/office/drawing/2014/main" id="{1AC5E418-145B-1A4E-A448-28C7A75A7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14905"/>
            <a:ext cx="78867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l Bayan Plain" charset="-78"/>
              </a:rPr>
              <a:t>How do I to join?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93988843-E12D-B847-92BF-B0B6DE37D16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8650" y="1172308"/>
            <a:ext cx="4000500" cy="500465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dirty="0">
              <a:latin typeface="Roboto" panose="02000000000000000000" pitchFamily="2" charset="0"/>
              <a:ea typeface="Roboto" panose="02000000000000000000" pitchFamily="2" charset="0"/>
              <a:cs typeface="Al Bayan Plain" charset="-78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You need an email address</a:t>
            </a:r>
            <a:br>
              <a:rPr lang="en-US" altLang="en-US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en-US" altLang="en-US" sz="2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Visit </a:t>
            </a:r>
            <a:r>
              <a:rPr lang="en-US" altLang="en-US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www.caregistry.org</a:t>
            </a:r>
            <a:br>
              <a:rPr lang="en-US" altLang="en-US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en-US" altLang="en-US" sz="2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Click on 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Click the link sent in the verification email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dirty="0">
              <a:latin typeface="Roboto" panose="02000000000000000000" pitchFamily="2" charset="0"/>
              <a:ea typeface="Roboto" panose="02000000000000000000" pitchFamily="2" charset="0"/>
              <a:cs typeface="Al Bayan Plain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744E6D-D9F6-4551-9FA4-B6FB11FD11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29150" y="2652199"/>
            <a:ext cx="3886200" cy="26981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1CFEA-B5E9-3A46-B628-F9D32017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43D50C-3E47-5948-B4C7-184AD289B3EA}"/>
              </a:ext>
            </a:extLst>
          </p:cNvPr>
          <p:cNvGrpSpPr/>
          <p:nvPr/>
        </p:nvGrpSpPr>
        <p:grpSpPr>
          <a:xfrm>
            <a:off x="7178566" y="6356351"/>
            <a:ext cx="1003228" cy="432396"/>
            <a:chOff x="7178566" y="6356351"/>
            <a:chExt cx="1003228" cy="432396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DBD30F7E-7663-FE46-AE4B-7ADE31808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566" y="6399908"/>
              <a:ext cx="1003228" cy="284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D226F09F-8ED4-B74D-81DF-962EB0B84FD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178566" y="6356351"/>
              <a:ext cx="45719" cy="432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0" name="Rectangle 15">
            <a:extLst>
              <a:ext uri="{FF2B5EF4-FFF2-40B4-BE49-F238E27FC236}">
                <a16:creationId xmlns:a16="http://schemas.microsoft.com/office/drawing/2014/main" id="{0325DFC5-BF80-5944-8A10-2D0E726D17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02466" y="6179813"/>
            <a:ext cx="70796" cy="4323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2FEAF9-A90A-864E-9F7F-11163B730C4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63F4B7F9-A68E-4D1D-966A-43A4E656F664}"/>
              </a:ext>
            </a:extLst>
          </p:cNvPr>
          <p:cNvSpPr/>
          <p:nvPr/>
        </p:nvSpPr>
        <p:spPr>
          <a:xfrm>
            <a:off x="4841632" y="1652954"/>
            <a:ext cx="3552091" cy="962442"/>
          </a:xfrm>
          <a:prstGeom prst="downArrowCallout">
            <a:avLst/>
          </a:prstGeom>
          <a:solidFill>
            <a:srgbClr val="408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EB065C-0B18-42E2-9B89-5A4C7A4A0A5D}"/>
              </a:ext>
            </a:extLst>
          </p:cNvPr>
          <p:cNvSpPr txBox="1"/>
          <p:nvPr/>
        </p:nvSpPr>
        <p:spPr>
          <a:xfrm>
            <a:off x="5052646" y="1754189"/>
            <a:ext cx="3341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Watch the video “How to”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0D90E-80E2-4EA7-A5F2-E4A888C4B1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5425" y="4079631"/>
            <a:ext cx="31337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89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600" y="1690688"/>
            <a:ext cx="5487708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309" y="1691164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BF083-C6B3-4242-A278-E2D3C5141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What if I need help with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the Registry?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5E18F-1DC5-4791-AD30-0FCABE680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8800"/>
            <a:ext cx="3823334" cy="4252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Registry Help:</a:t>
            </a:r>
          </a:p>
          <a:p>
            <a:r>
              <a:rPr lang="en-US" sz="17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Email: caregistry@ccala.net</a:t>
            </a:r>
          </a:p>
          <a:p>
            <a:r>
              <a:rPr lang="en-US" sz="17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Phone: (888) 922-4453</a:t>
            </a:r>
          </a:p>
          <a:p>
            <a:r>
              <a:rPr lang="en-US" sz="17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Chat Monday-Friday 9:00am-5pm</a:t>
            </a:r>
          </a:p>
          <a:p>
            <a:endParaRPr lang="en-US" sz="17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Log on to www.caregistry.org</a:t>
            </a:r>
          </a:p>
          <a:p>
            <a:r>
              <a:rPr lang="en-US" sz="17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Videos </a:t>
            </a:r>
          </a:p>
          <a:p>
            <a:r>
              <a:rPr lang="en-US" sz="17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Frequently Asked Questions</a:t>
            </a:r>
          </a:p>
          <a:p>
            <a:pPr marL="0" indent="0">
              <a:buNone/>
            </a:pPr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1A83837-0159-4114-AAFA-BAD8D1ED70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88398" y="2689113"/>
            <a:ext cx="3430032" cy="2478199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6FE4CE-9BB9-BD48-B650-7E1D321F4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925"/>
            <a:ext cx="9144000" cy="1508758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44CCAD-D915-F74D-A6D4-A60B80B8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0633" y="6356350"/>
            <a:ext cx="1034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DA2337B-2E28-264A-BDFC-D1076BB664D8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Picture 17" descr="S:\Agency logos,  CCALA logos, etc\CCALA Logo\For Web - 72dpi\CCALA_Logo_Web_S.jpg">
            <a:extLst>
              <a:ext uri="{FF2B5EF4-FFF2-40B4-BE49-F238E27FC236}">
                <a16:creationId xmlns:a16="http://schemas.microsoft.com/office/drawing/2014/main" id="{89639588-A6F2-424F-9287-54C9CC9765B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34" y="6219825"/>
            <a:ext cx="1556896" cy="421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428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221453-0044-E044-AC88-BC2F4069FA9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828E015-E76A-B244-9166-9BEC3548A1D2}"/>
              </a:ext>
            </a:extLst>
          </p:cNvPr>
          <p:cNvSpPr txBox="1">
            <a:spLocks/>
          </p:cNvSpPr>
          <p:nvPr/>
        </p:nvSpPr>
        <p:spPr>
          <a:xfrm>
            <a:off x="898281" y="439971"/>
            <a:ext cx="851535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Questions?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ED42D2-6778-764D-8B82-2FFDB65A73C1}"/>
              </a:ext>
            </a:extLst>
          </p:cNvPr>
          <p:cNvGrpSpPr/>
          <p:nvPr/>
        </p:nvGrpSpPr>
        <p:grpSpPr>
          <a:xfrm>
            <a:off x="7178566" y="6356351"/>
            <a:ext cx="1003228" cy="432396"/>
            <a:chOff x="7178566" y="6356351"/>
            <a:chExt cx="1003228" cy="432396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280300D0-F4F5-3D41-A8B0-57839D7EA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566" y="6399908"/>
              <a:ext cx="1003228" cy="284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7B490EAE-8E76-E845-8D34-2D3E660701B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178566" y="6356351"/>
              <a:ext cx="45719" cy="432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49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Franklin Gothic Book" panose="020B05030201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4A321F-AE48-DA45-8FDF-D4BEFD0B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5C6-1771-F642-B030-3EAE2033F627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2A00E-9D3D-416D-8BBB-7D2CF45C0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350" y="1503766"/>
            <a:ext cx="58293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19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367</Words>
  <Application>Microsoft Office PowerPoint</Application>
  <PresentationFormat>On-screen Show (4:3)</PresentationFormat>
  <Paragraphs>84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Franklin Gothic Book</vt:lpstr>
      <vt:lpstr>Roboto</vt:lpstr>
      <vt:lpstr>Office Theme</vt:lpstr>
      <vt:lpstr>PowerPoint Presentation</vt:lpstr>
      <vt:lpstr>PowerPoint Presentation</vt:lpstr>
      <vt:lpstr>What is the California Early Care &amp; Education Workforce Registry?</vt:lpstr>
      <vt:lpstr>Why should I join the Registry?</vt:lpstr>
      <vt:lpstr>What tools does the Registry offer?</vt:lpstr>
      <vt:lpstr>I’m an FCC Owner How does the Registry benefit me?</vt:lpstr>
      <vt:lpstr>How do I to join?</vt:lpstr>
      <vt:lpstr>What if I need help with  the Registry?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Becwar</dc:creator>
  <cp:lastModifiedBy>Pamela Becwar</cp:lastModifiedBy>
  <cp:revision>6</cp:revision>
  <dcterms:created xsi:type="dcterms:W3CDTF">2019-08-29T22:51:10Z</dcterms:created>
  <dcterms:modified xsi:type="dcterms:W3CDTF">2020-08-03T16:49:49Z</dcterms:modified>
</cp:coreProperties>
</file>